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21" r:id="rId6"/>
  </p:sldMasterIdLst>
  <p:notesMasterIdLst>
    <p:notesMasterId r:id="rId66"/>
  </p:notesMasterIdLst>
  <p:handoutMasterIdLst>
    <p:handoutMasterId r:id="rId67"/>
  </p:handoutMasterIdLst>
  <p:sldIdLst>
    <p:sldId id="4459" r:id="rId7"/>
    <p:sldId id="2147471523" r:id="rId8"/>
    <p:sldId id="2147471524" r:id="rId9"/>
    <p:sldId id="2147470783" r:id="rId10"/>
    <p:sldId id="400" r:id="rId11"/>
    <p:sldId id="2147471359" r:id="rId12"/>
    <p:sldId id="2147471105" r:id="rId13"/>
    <p:sldId id="2147471358" r:id="rId14"/>
    <p:sldId id="520" r:id="rId15"/>
    <p:sldId id="2147471557" r:id="rId16"/>
    <p:sldId id="4394" r:id="rId17"/>
    <p:sldId id="2147471558" r:id="rId18"/>
    <p:sldId id="2147471456" r:id="rId19"/>
    <p:sldId id="2147471445" r:id="rId20"/>
    <p:sldId id="2147471550" r:id="rId21"/>
    <p:sldId id="2147471407" r:id="rId22"/>
    <p:sldId id="2147471466" r:id="rId23"/>
    <p:sldId id="2147471545" r:id="rId24"/>
    <p:sldId id="2147471394" r:id="rId25"/>
    <p:sldId id="2147471345" r:id="rId26"/>
    <p:sldId id="2147471477" r:id="rId27"/>
    <p:sldId id="2147471559" r:id="rId28"/>
    <p:sldId id="2147471560" r:id="rId29"/>
    <p:sldId id="2147471460" r:id="rId30"/>
    <p:sldId id="2147471527" r:id="rId31"/>
    <p:sldId id="2147471552" r:id="rId32"/>
    <p:sldId id="2147471561" r:id="rId33"/>
    <p:sldId id="2147471562" r:id="rId34"/>
    <p:sldId id="2147471519" r:id="rId35"/>
    <p:sldId id="2147471565" r:id="rId36"/>
    <p:sldId id="2147471564" r:id="rId37"/>
    <p:sldId id="2147471508" r:id="rId38"/>
    <p:sldId id="2147471566" r:id="rId39"/>
    <p:sldId id="2147471520" r:id="rId40"/>
    <p:sldId id="2147471567" r:id="rId41"/>
    <p:sldId id="2147471549" r:id="rId42"/>
    <p:sldId id="2147471568" r:id="rId43"/>
    <p:sldId id="2147471553" r:id="rId44"/>
    <p:sldId id="2147471569" r:id="rId45"/>
    <p:sldId id="2147471570" r:id="rId46"/>
    <p:sldId id="2147471506" r:id="rId47"/>
    <p:sldId id="2147471580" r:id="rId48"/>
    <p:sldId id="2147471571" r:id="rId49"/>
    <p:sldId id="2147471573" r:id="rId50"/>
    <p:sldId id="2147471574" r:id="rId51"/>
    <p:sldId id="2147471575" r:id="rId52"/>
    <p:sldId id="2147471576" r:id="rId53"/>
    <p:sldId id="2147471577" r:id="rId54"/>
    <p:sldId id="2147471578" r:id="rId55"/>
    <p:sldId id="2147471499" r:id="rId56"/>
    <p:sldId id="2147471485" r:id="rId57"/>
    <p:sldId id="2147471579" r:id="rId58"/>
    <p:sldId id="2147471498" r:id="rId59"/>
    <p:sldId id="2147471505" r:id="rId60"/>
    <p:sldId id="2147471501" r:id="rId61"/>
    <p:sldId id="2147471500" r:id="rId62"/>
    <p:sldId id="2147471502" r:id="rId63"/>
    <p:sldId id="2147471525" r:id="rId64"/>
    <p:sldId id="2147471504" r:id="rId65"/>
  </p:sldIdLst>
  <p:sldSz cx="12192000" cy="6858000"/>
  <p:notesSz cx="7315200" cy="96012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Overview" id="{19336F2D-5A22-4525-B387-DD0AC9E43B85}">
          <p14:sldIdLst>
            <p14:sldId id="4459"/>
            <p14:sldId id="2147471523"/>
            <p14:sldId id="2147471524"/>
            <p14:sldId id="2147470783"/>
            <p14:sldId id="400"/>
            <p14:sldId id="2147471359"/>
            <p14:sldId id="2147471105"/>
            <p14:sldId id="2147471358"/>
            <p14:sldId id="520"/>
            <p14:sldId id="2147471557"/>
            <p14:sldId id="4394"/>
            <p14:sldId id="2147471558"/>
            <p14:sldId id="2147471456"/>
            <p14:sldId id="2147471445"/>
            <p14:sldId id="2147471550"/>
            <p14:sldId id="2147471407"/>
            <p14:sldId id="2147471466"/>
            <p14:sldId id="2147471545"/>
            <p14:sldId id="2147471394"/>
            <p14:sldId id="2147471345"/>
            <p14:sldId id="2147471477"/>
            <p14:sldId id="2147471559"/>
            <p14:sldId id="2147471560"/>
            <p14:sldId id="2147471460"/>
            <p14:sldId id="2147471527"/>
            <p14:sldId id="2147471552"/>
            <p14:sldId id="2147471561"/>
            <p14:sldId id="2147471562"/>
            <p14:sldId id="2147471519"/>
            <p14:sldId id="2147471565"/>
            <p14:sldId id="2147471564"/>
            <p14:sldId id="2147471508"/>
            <p14:sldId id="2147471566"/>
            <p14:sldId id="2147471520"/>
            <p14:sldId id="2147471567"/>
            <p14:sldId id="2147471549"/>
            <p14:sldId id="2147471568"/>
            <p14:sldId id="2147471553"/>
            <p14:sldId id="2147471569"/>
            <p14:sldId id="2147471570"/>
            <p14:sldId id="2147471506"/>
            <p14:sldId id="2147471580"/>
            <p14:sldId id="2147471571"/>
            <p14:sldId id="2147471573"/>
            <p14:sldId id="2147471574"/>
            <p14:sldId id="2147471575"/>
            <p14:sldId id="2147471576"/>
            <p14:sldId id="2147471577"/>
            <p14:sldId id="2147471578"/>
            <p14:sldId id="2147471499"/>
            <p14:sldId id="2147471485"/>
            <p14:sldId id="2147471579"/>
            <p14:sldId id="2147471498"/>
            <p14:sldId id="2147471505"/>
            <p14:sldId id="2147471501"/>
            <p14:sldId id="2147471500"/>
            <p14:sldId id="2147471502"/>
            <p14:sldId id="2147471525"/>
            <p14:sldId id="2147471504"/>
          </p14:sldIdLst>
        </p14:section>
      </p14:sectionLst>
    </p:ext>
    <p:ext uri="{EFAFB233-063F-42B5-8137-9DF3F51BA10A}">
      <p15:sldGuideLst xmlns:p15="http://schemas.microsoft.com/office/powerpoint/2012/main">
        <p15:guide id="1" orient="horz" pos="3720" userDrawn="1">
          <p15:clr>
            <a:srgbClr val="A4A3A4"/>
          </p15:clr>
        </p15:guide>
        <p15:guide id="2" pos="3840" userDrawn="1">
          <p15:clr>
            <a:srgbClr val="A4A3A4"/>
          </p15:clr>
        </p15:guide>
        <p15:guide id="3" orient="horz" pos="696" userDrawn="1">
          <p15:clr>
            <a:srgbClr val="A4A3A4"/>
          </p15:clr>
        </p15:guide>
        <p15:guide id="4" orient="horz" pos="864" userDrawn="1">
          <p15:clr>
            <a:srgbClr val="A4A3A4"/>
          </p15:clr>
        </p15:guide>
        <p15:guide id="5" orient="horz" pos="792" userDrawn="1">
          <p15:clr>
            <a:srgbClr val="A4A3A4"/>
          </p15:clr>
        </p15:guide>
        <p15:guide id="6" orient="horz" pos="11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152902-C118-4665-30C9-9E022EA7EFB1}" name="Casasanto-Ferro, Julia" initials="JC" userId="S::jcasasanto-ferro@air.org::4cb62c61-b6d7-4727-9b9a-2253370ebeb6" providerId="AD"/>
  <p188:author id="{9C287E03-79E5-EE8F-B5F7-B8A4A1A20344}" name="Stephanie Neuben" initials="SN" userId="Stephanie Neuben" providerId="None"/>
  <p188:author id="{05F09E04-0C81-57F3-EDE9-81172DDA07AB}" name="Haslup, Danielle" initials="DH" userId="S::dhaslup@air.org::2bb1eb1d-6994-49a3-aa0f-dd3739e212fd" providerId="AD"/>
  <p188:author id="{54FC6709-1A3F-1B13-FE07-9CD6D856D532}" name="Surles, Jessica" initials="JS" userId="S::jhsurles@bu.edu::f3801d44-1637-4a82-9d1d-8a1d0e78ebea" providerId="AD"/>
  <p188:author id="{15E7080E-9336-52C4-569B-ED4ABB90979C}" name="O'Brien, Kim" initials="KO" userId="S::kobrien@air.org::510b092a-a21c-41df-a1bc-c1a5087d4c4a" providerId="AD"/>
  <p188:author id="{D0FB6E14-862F-1FEB-8152-AD447093A35E}" name="Davis, Timara" initials="TD" userId="S::tdavis@air.org::94889f4c-def3-4e78-9e04-acf3cd78f46d" providerId="AD"/>
  <p188:author id="{84DC5920-B1AD-3B21-E2C1-0AAE88284451}" name="Steinle, Paul" initials="PS" userId="S::psteinle@air.org::07943461-3b0a-4324-8dfb-7d882c341362" providerId="AD"/>
  <p188:author id="{65137129-5966-EFC8-DD3C-027021C07FED}" name="Surles, Jessica Hudson" initials="SJ" userId="S::jhsurles_bu.edu#ext#@air.org::ae5e9afe-94ac-4e0f-8689-0bdafe2a0dbc" providerId="AD"/>
  <p188:author id="{50CAD63A-E4BC-CC1C-14AC-AF744D21143B}" name="Shaffer, Karen K" initials="KS" userId="S::shafferk@bu.edu::b96305ee-1d4a-46a9-a739-8eb2fedb73a9" providerId="AD"/>
  <p188:author id="{9048873B-174A-BDA8-0491-8CFDCFF406DA}" name="Trout, Maggie" initials="TM" userId="S::mtrout@air.org::5372f4a0-2ee7-4185-9bb4-ce91153d60ce" providerId="AD"/>
  <p188:author id="{7E600440-EC78-CFA0-A4BF-DD8C7E46A159}" name="Basile, Jenna" initials="JB" userId="S::jbasile@air.org::5cf81657-a0de-4a97-b40f-a62f5ccdd001" providerId="AD"/>
  <p188:author id="{ED517648-3A3F-817C-BBC6-F40FFF33DCDC}" name="Warthan, Donna" initials="WD" userId="S::dwarthan@air.org::40d5b89b-dd34-497f-80a5-79a87906ef59" providerId="AD"/>
  <p188:author id="{9686C84B-9B00-7E58-07F3-A1903B9A53DC}" name="Rettiger-Lincoln, Elena" initials="RE" userId="S::elincoln@air.org::632b5145-8035-4f4a-87c9-79d0988d9ceb" providerId="AD"/>
  <p188:author id="{D272B84E-8DFE-35A5-6CB7-69976C9A740F}" name="Phil Esra" initials="PE" userId="Phil Esra" providerId="None"/>
  <p188:author id="{85CA4B5D-EAD4-FCF5-E700-19607F3EA263}" name="Foley, Abby" initials="FA" userId="S::afoley@air.org::4aabb9d2-eea5-43a4-873b-d4e846913f00" providerId="AD"/>
  <p188:author id="{7378F264-5DF3-1CD7-3E8F-426A6BB7AB9B}" name="O'Donnell, Riley" initials="OR" userId="S::rodonnell@air.org::ae9a0c01-eca8-4ab7-94d7-16f11679f56a" providerId="AD"/>
  <p188:author id="{DF5AA665-B8AC-4C78-1A08-8AB772BE41B4}" name="Buzzell, Kelly" initials="BK" userId="S::kbuzzell@air.org::dc298ee8-a861-4c94-91cc-2130dd3fbde9" providerId="AD"/>
  <p188:author id="{BABBCA76-99BA-AB6B-667D-2FF50D37D0F8}" name="Carolyn Feola" initials="CF" userId="Carolyn Feola" providerId="None"/>
  <p188:author id="{C0B4D784-CF3B-3F8F-201C-B135A3297889}" name="Sacco, Helen" initials="HS" userId="S::hsacco@air.org::95394651-af67-4df7-ac0a-d749c021957a" providerId="AD"/>
  <p188:author id="{02612B87-1CD3-DD16-8BEA-5F0AD5C5AEDC}" name="Sterrett, Brittany" initials="BS" userId="S::bsterrett@air.org::7f5f9d1d-5703-40eb-ba98-c69ca9bfdeb0" providerId="AD"/>
  <p188:author id="{EB46878E-71B2-3205-F6A5-CD0FE66F330C}" name="Lundeen, Janet" initials="JL" userId="S::jlundeen@air.org::48ca3c9d-7287-48a1-a994-bd1ad28213ba" providerId="AD"/>
  <p188:author id="{2423F79C-BA36-B373-5828-FEB8DAE38935}" name="Seagroves, Amanda" initials="" userId="S::aseagroves@air.org::9860703c-6cdf-4e2c-ac66-558d33bfe693" providerId="AD"/>
  <p188:author id="{785D3F9D-B739-0C7A-6B6F-05FDE9D9DF8E}" name="Alavi, Keane" initials="KA" userId="S::kalavi@air.org::1bb21703-fe44-4159-b809-b63b656f5102" providerId="AD"/>
  <p188:author id="{400A9CA1-100C-0831-E349-830C3FAA1E3C}" name="Knights, Tammie" initials="KT" userId="S::tknights@air.org::26349bee-8294-4fd9-a18e-eee064252949" providerId="AD"/>
  <p188:author id="{E480ADB5-E89A-77B9-3E06-A74A057E715B}" name="Slanda, Dena" initials="SD" userId="S::dslanda@air.org::d052d450-b28b-4c3a-b5f1-c58d4458c5b8" providerId="AD"/>
  <p188:author id="{24E50FB6-486D-36A7-8772-7E0FB4CE3FE9}" name="Karen Shaffer" initials="KS" userId="S::shafferk_bu.edu#ext#@air.org::3df19ee2-592f-46ca-b3ce-b55ccffb68bb" providerId="AD"/>
  <p188:author id="{452D3FBC-06F7-B4FE-810D-D96A41C77B20}" name="Jackson, Stephanie" initials="SJ" userId="S::sjackson@air.org::41507284-d238-4789-82df-dc9a05d8958c" providerId="AD"/>
  <p188:author id="{4F4176C9-40C8-A4D4-5D43-DBF3CDA52141}" name="Kandray, Kinsey" initials="KK" userId="S::kkandray@air.org::876a7fc2-04fa-4442-b560-ea2b29edcc12" providerId="AD"/>
  <p188:author id="{67021DCA-ACE2-04AF-E165-AEF7D4EBE86A}" name="Evans, Sara" initials="ES" userId="S::sevans@air.org::23a26cd3-3fce-4bc6-98a3-bbc2cecbcc68" providerId="AD"/>
  <p188:author id="{B173B6CD-8C38-CAF8-4818-0C5FE22CF0A4}" name="Guest User" initials="GU" userId="b5ef732f5e5d3dca" providerId="Windows Live"/>
  <p188:author id="{2CD720DD-67A6-FC95-8E3A-152E2CABC273}" name="Fipaza, Jenni" initials="FJ" userId="S::jfipaza@air.org::934b44ea-77d0-44dd-b0de-9882f380aa51" providerId="AD"/>
  <p188:author id="{398A46E7-3C84-D40F-372E-E284C414F260}" name="Holdheide, Lynn" initials="LH" userId="S::lholdheide@air.org::bc9ddedf-2b6a-4928-97f3-7593b50a8c99" providerId="AD"/>
  <p188:author id="{7A7295F0-4F59-BEB1-AFE5-C1783F825291}" name="de Boinville, Amy" initials="Ad" userId="S::adeboinville@air.org::d3d8ae80-f33b-467e-8e69-1ef04b379b0e" providerId="AD"/>
  <p188:author id="{995C6AF8-1576-64C7-0C71-6B3B37878E95}" name="Trirogoff, Felice" initials="TF" userId="S::ftrirogoff@air.org::46374aef-917f-4b56-ab2f-b2bc554e4e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9" name="Phil Esra" initials="PE" lastIdx="7" clrIdx="8">
    <p:extLst>
      <p:ext uri="{19B8F6BF-5375-455C-9EA6-DF929625EA0E}">
        <p15:presenceInfo xmlns:p15="http://schemas.microsoft.com/office/powerpoint/2012/main" userId="Phil Esra"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8F"/>
    <a:srgbClr val="10875C"/>
    <a:srgbClr val="007186"/>
    <a:srgbClr val="248431"/>
    <a:srgbClr val="547D3B"/>
    <a:srgbClr val="CBD5D9"/>
    <a:srgbClr val="0076BD"/>
    <a:srgbClr val="3A7598"/>
    <a:srgbClr val="3F5869"/>
    <a:srgbClr val="343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35" autoAdjust="0"/>
  </p:normalViewPr>
  <p:slideViewPr>
    <p:cSldViewPr snapToGrid="0">
      <p:cViewPr varScale="1">
        <p:scale>
          <a:sx n="89" d="100"/>
          <a:sy n="89" d="100"/>
        </p:scale>
        <p:origin x="1398" y="300"/>
      </p:cViewPr>
      <p:guideLst>
        <p:guide orient="horz" pos="3720"/>
        <p:guide pos="3840"/>
        <p:guide orient="horz" pos="696"/>
        <p:guide orient="horz" pos="864"/>
        <p:guide orient="horz" pos="792"/>
        <p:guide orient="horz" pos="11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B6AC4-E08B-4733-A3FD-E58A7A866DC9}"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1B9A5C9-909B-4D8B-B558-6DA45AE7BAD8}">
      <dgm:prSet phldr="0" custT="1"/>
      <dgm:spPr/>
      <dgm:t>
        <a:bodyPr/>
        <a:lstStyle/>
        <a:p>
          <a:pPr algn="ctr" rtl="0"/>
          <a:r>
            <a:rPr lang="en-US" sz="2000" b="1"/>
            <a:t>Integrate all IEP team member's perspectives </a:t>
          </a:r>
          <a:r>
            <a:rPr lang="en-US" sz="2000"/>
            <a:t>into IEP decisions to support access and progress in the general curriculum</a:t>
          </a:r>
        </a:p>
      </dgm:t>
    </dgm:pt>
    <dgm:pt modelId="{205FBE77-36C4-4054-8D9F-D573E19BBB58}" type="parTrans" cxnId="{CABCCF62-69A5-4544-99B5-DA9F31378A48}">
      <dgm:prSet/>
      <dgm:spPr/>
      <dgm:t>
        <a:bodyPr/>
        <a:lstStyle/>
        <a:p>
          <a:endParaRPr lang="en-US" sz="2000"/>
        </a:p>
      </dgm:t>
    </dgm:pt>
    <dgm:pt modelId="{F64EFDC9-1A32-41EB-A1F4-DAB670055AB0}" type="sibTrans" cxnId="{CABCCF62-69A5-4544-99B5-DA9F31378A48}">
      <dgm:prSet/>
      <dgm:spPr/>
      <dgm:t>
        <a:bodyPr/>
        <a:lstStyle/>
        <a:p>
          <a:endParaRPr lang="en-US" sz="2000"/>
        </a:p>
      </dgm:t>
    </dgm:pt>
    <dgm:pt modelId="{DC8670C2-7AA3-4B8F-BB39-1FC90AA9D953}">
      <dgm:prSet phldr="0" custT="1"/>
      <dgm:spPr/>
      <dgm:t>
        <a:bodyPr/>
        <a:lstStyle/>
        <a:p>
          <a:pPr algn="ctr" rtl="0"/>
          <a:r>
            <a:rPr lang="en-US" sz="2000" b="1"/>
            <a:t>Apply knowledge of both special education and general education</a:t>
          </a:r>
          <a:r>
            <a:rPr lang="en-US" sz="2000"/>
            <a:t> to ensure decisions are instructionally sound and aligned with curriculum standards</a:t>
          </a:r>
          <a:endParaRPr lang="en-US" sz="2000">
            <a:latin typeface="Calibri"/>
            <a:ea typeface="Calibri"/>
            <a:cs typeface="Calibri"/>
          </a:endParaRPr>
        </a:p>
      </dgm:t>
    </dgm:pt>
    <dgm:pt modelId="{E5ED8953-9EEC-448F-8A76-8AB3E8DD4D77}" type="parTrans" cxnId="{669582EC-4CD8-4B58-BBCF-E0A12DEA29F4}">
      <dgm:prSet/>
      <dgm:spPr/>
      <dgm:t>
        <a:bodyPr/>
        <a:lstStyle/>
        <a:p>
          <a:endParaRPr lang="en-US" sz="2000"/>
        </a:p>
      </dgm:t>
    </dgm:pt>
    <dgm:pt modelId="{5306ADBF-786E-439E-920F-5F0A294A52E6}" type="sibTrans" cxnId="{669582EC-4CD8-4B58-BBCF-E0A12DEA29F4}">
      <dgm:prSet/>
      <dgm:spPr/>
      <dgm:t>
        <a:bodyPr/>
        <a:lstStyle/>
        <a:p>
          <a:endParaRPr lang="en-US" sz="2000"/>
        </a:p>
      </dgm:t>
    </dgm:pt>
    <dgm:pt modelId="{F27EFDEC-F0DA-460A-8D5F-F93D567C6581}">
      <dgm:prSet phldr="0" custT="1"/>
      <dgm:spPr/>
      <dgm:t>
        <a:bodyPr/>
        <a:lstStyle/>
        <a:p>
          <a:pPr algn="ctr" rtl="0"/>
          <a:r>
            <a:rPr lang="en-US" sz="2000" b="1"/>
            <a:t>Understand district programs, staffing, and resource availability</a:t>
          </a:r>
          <a:r>
            <a:rPr lang="en-US" sz="2000"/>
            <a:t>—and be able to authorize them to ensure high-quality implementation of the IEP</a:t>
          </a:r>
        </a:p>
      </dgm:t>
    </dgm:pt>
    <dgm:pt modelId="{74EEB631-67AA-40E1-888F-79BD0AF16A5A}" type="parTrans" cxnId="{7DCA705F-2DDA-4AC5-A636-9221B27292AC}">
      <dgm:prSet/>
      <dgm:spPr/>
      <dgm:t>
        <a:bodyPr/>
        <a:lstStyle/>
        <a:p>
          <a:endParaRPr lang="en-US" sz="2000"/>
        </a:p>
      </dgm:t>
    </dgm:pt>
    <dgm:pt modelId="{779D2BEA-B55D-48F6-8FED-5B341EE308A3}" type="sibTrans" cxnId="{7DCA705F-2DDA-4AC5-A636-9221B27292AC}">
      <dgm:prSet/>
      <dgm:spPr/>
      <dgm:t>
        <a:bodyPr/>
        <a:lstStyle/>
        <a:p>
          <a:endParaRPr lang="en-US" sz="2000"/>
        </a:p>
      </dgm:t>
    </dgm:pt>
    <dgm:pt modelId="{363AD248-55C4-455A-8644-EB9253460B4A}">
      <dgm:prSet phldr="0" custT="1"/>
      <dgm:spPr/>
      <dgm:t>
        <a:bodyPr/>
        <a:lstStyle/>
        <a:p>
          <a:pPr algn="ctr" rtl="0"/>
          <a:r>
            <a:rPr lang="en-US" sz="2000" b="1"/>
            <a:t>Have the LEA’s permission to commit services and resources </a:t>
          </a:r>
          <a:r>
            <a:rPr lang="en-US" sz="2000" b="0"/>
            <a:t>on behalf </a:t>
          </a:r>
          <a:r>
            <a:rPr lang="en-US" sz="2000"/>
            <a:t>of the district during the IEP meeting</a:t>
          </a:r>
        </a:p>
      </dgm:t>
    </dgm:pt>
    <dgm:pt modelId="{D3CAE282-DC18-411A-ACC4-59207161F99C}" type="parTrans" cxnId="{72505EE1-5B6D-4A1B-A842-237110927A01}">
      <dgm:prSet/>
      <dgm:spPr/>
      <dgm:t>
        <a:bodyPr/>
        <a:lstStyle/>
        <a:p>
          <a:endParaRPr lang="en-US" sz="2000"/>
        </a:p>
      </dgm:t>
    </dgm:pt>
    <dgm:pt modelId="{308240DE-C15C-4B1E-BBFC-8E3097E2F00A}" type="sibTrans" cxnId="{72505EE1-5B6D-4A1B-A842-237110927A01}">
      <dgm:prSet/>
      <dgm:spPr/>
      <dgm:t>
        <a:bodyPr/>
        <a:lstStyle/>
        <a:p>
          <a:endParaRPr lang="en-US" sz="2000"/>
        </a:p>
      </dgm:t>
    </dgm:pt>
    <dgm:pt modelId="{8DC58EF5-4463-4578-A791-1741BF4ABE14}" type="pres">
      <dgm:prSet presAssocID="{982B6AC4-E08B-4733-A3FD-E58A7A866DC9}" presName="diagram" presStyleCnt="0">
        <dgm:presLayoutVars>
          <dgm:dir/>
          <dgm:resizeHandles val="exact"/>
        </dgm:presLayoutVars>
      </dgm:prSet>
      <dgm:spPr/>
    </dgm:pt>
    <dgm:pt modelId="{05841CA5-B8C4-4C41-A6E4-26D0FCC58AB7}" type="pres">
      <dgm:prSet presAssocID="{DC8670C2-7AA3-4B8F-BB39-1FC90AA9D953}" presName="node" presStyleLbl="node1" presStyleIdx="0" presStyleCnt="4">
        <dgm:presLayoutVars>
          <dgm:bulletEnabled val="1"/>
        </dgm:presLayoutVars>
      </dgm:prSet>
      <dgm:spPr>
        <a:prstGeom prst="roundRect">
          <a:avLst/>
        </a:prstGeom>
      </dgm:spPr>
    </dgm:pt>
    <dgm:pt modelId="{D825220F-C0CD-4DEA-857F-CC89F2BB4A45}" type="pres">
      <dgm:prSet presAssocID="{5306ADBF-786E-439E-920F-5F0A294A52E6}" presName="sibTrans" presStyleCnt="0"/>
      <dgm:spPr/>
    </dgm:pt>
    <dgm:pt modelId="{2565DF9F-677E-4D7F-8CB3-35D2A81BFD2B}" type="pres">
      <dgm:prSet presAssocID="{363AD248-55C4-455A-8644-EB9253460B4A}" presName="node" presStyleLbl="node1" presStyleIdx="1" presStyleCnt="4">
        <dgm:presLayoutVars>
          <dgm:bulletEnabled val="1"/>
        </dgm:presLayoutVars>
      </dgm:prSet>
      <dgm:spPr>
        <a:prstGeom prst="roundRect">
          <a:avLst/>
        </a:prstGeom>
      </dgm:spPr>
    </dgm:pt>
    <dgm:pt modelId="{B0357ADA-7EBD-45EB-A5DE-F4DB9065D817}" type="pres">
      <dgm:prSet presAssocID="{308240DE-C15C-4B1E-BBFC-8E3097E2F00A}" presName="sibTrans" presStyleCnt="0"/>
      <dgm:spPr/>
    </dgm:pt>
    <dgm:pt modelId="{196AB779-5AE5-43B3-B2DF-ACCA2F092307}" type="pres">
      <dgm:prSet presAssocID="{A1B9A5C9-909B-4D8B-B558-6DA45AE7BAD8}" presName="node" presStyleLbl="node1" presStyleIdx="2" presStyleCnt="4">
        <dgm:presLayoutVars>
          <dgm:bulletEnabled val="1"/>
        </dgm:presLayoutVars>
      </dgm:prSet>
      <dgm:spPr>
        <a:prstGeom prst="roundRect">
          <a:avLst/>
        </a:prstGeom>
      </dgm:spPr>
    </dgm:pt>
    <dgm:pt modelId="{A62A22E8-C259-40EA-A46D-1D6F03728EDE}" type="pres">
      <dgm:prSet presAssocID="{F64EFDC9-1A32-41EB-A1F4-DAB670055AB0}" presName="sibTrans" presStyleCnt="0"/>
      <dgm:spPr/>
    </dgm:pt>
    <dgm:pt modelId="{3DD43C69-2E1D-4ACD-890F-ED7D62C4CC94}" type="pres">
      <dgm:prSet presAssocID="{F27EFDEC-F0DA-460A-8D5F-F93D567C6581}" presName="node" presStyleLbl="node1" presStyleIdx="3" presStyleCnt="4">
        <dgm:presLayoutVars>
          <dgm:bulletEnabled val="1"/>
        </dgm:presLayoutVars>
      </dgm:prSet>
      <dgm:spPr>
        <a:prstGeom prst="roundRect">
          <a:avLst/>
        </a:prstGeom>
      </dgm:spPr>
    </dgm:pt>
  </dgm:ptLst>
  <dgm:cxnLst>
    <dgm:cxn modelId="{BA5FEE5D-4FEB-4989-87D2-3DB3DAEE2D31}" type="presOf" srcId="{F27EFDEC-F0DA-460A-8D5F-F93D567C6581}" destId="{3DD43C69-2E1D-4ACD-890F-ED7D62C4CC94}" srcOrd="0" destOrd="0" presId="urn:microsoft.com/office/officeart/2005/8/layout/default"/>
    <dgm:cxn modelId="{7DCA705F-2DDA-4AC5-A636-9221B27292AC}" srcId="{982B6AC4-E08B-4733-A3FD-E58A7A866DC9}" destId="{F27EFDEC-F0DA-460A-8D5F-F93D567C6581}" srcOrd="3" destOrd="0" parTransId="{74EEB631-67AA-40E1-888F-79BD0AF16A5A}" sibTransId="{779D2BEA-B55D-48F6-8FED-5B341EE308A3}"/>
    <dgm:cxn modelId="{CABCCF62-69A5-4544-99B5-DA9F31378A48}" srcId="{982B6AC4-E08B-4733-A3FD-E58A7A866DC9}" destId="{A1B9A5C9-909B-4D8B-B558-6DA45AE7BAD8}" srcOrd="2" destOrd="0" parTransId="{205FBE77-36C4-4054-8D9F-D573E19BBB58}" sibTransId="{F64EFDC9-1A32-41EB-A1F4-DAB670055AB0}"/>
    <dgm:cxn modelId="{7E772145-9EC9-4EC3-BEFF-83651AC53F76}" type="presOf" srcId="{363AD248-55C4-455A-8644-EB9253460B4A}" destId="{2565DF9F-677E-4D7F-8CB3-35D2A81BFD2B}" srcOrd="0" destOrd="0" presId="urn:microsoft.com/office/officeart/2005/8/layout/default"/>
    <dgm:cxn modelId="{1816E27A-D177-44D1-B73C-82AE031E13AA}" type="presOf" srcId="{982B6AC4-E08B-4733-A3FD-E58A7A866DC9}" destId="{8DC58EF5-4463-4578-A791-1741BF4ABE14}" srcOrd="0" destOrd="0" presId="urn:microsoft.com/office/officeart/2005/8/layout/default"/>
    <dgm:cxn modelId="{A19116B7-DC95-4818-A4F8-3A5E87B920F2}" type="presOf" srcId="{DC8670C2-7AA3-4B8F-BB39-1FC90AA9D953}" destId="{05841CA5-B8C4-4C41-A6E4-26D0FCC58AB7}" srcOrd="0" destOrd="0" presId="urn:microsoft.com/office/officeart/2005/8/layout/default"/>
    <dgm:cxn modelId="{72505EE1-5B6D-4A1B-A842-237110927A01}" srcId="{982B6AC4-E08B-4733-A3FD-E58A7A866DC9}" destId="{363AD248-55C4-455A-8644-EB9253460B4A}" srcOrd="1" destOrd="0" parTransId="{D3CAE282-DC18-411A-ACC4-59207161F99C}" sibTransId="{308240DE-C15C-4B1E-BBFC-8E3097E2F00A}"/>
    <dgm:cxn modelId="{669582EC-4CD8-4B58-BBCF-E0A12DEA29F4}" srcId="{982B6AC4-E08B-4733-A3FD-E58A7A866DC9}" destId="{DC8670C2-7AA3-4B8F-BB39-1FC90AA9D953}" srcOrd="0" destOrd="0" parTransId="{E5ED8953-9EEC-448F-8A76-8AB3E8DD4D77}" sibTransId="{5306ADBF-786E-439E-920F-5F0A294A52E6}"/>
    <dgm:cxn modelId="{B13E9CFD-CE46-4FFF-B32C-3225ACB10A9F}" type="presOf" srcId="{A1B9A5C9-909B-4D8B-B558-6DA45AE7BAD8}" destId="{196AB779-5AE5-43B3-B2DF-ACCA2F092307}" srcOrd="0" destOrd="0" presId="urn:microsoft.com/office/officeart/2005/8/layout/default"/>
    <dgm:cxn modelId="{A2D0FCBE-2BB9-4AB6-8DAF-9F0C221B0F7C}" type="presParOf" srcId="{8DC58EF5-4463-4578-A791-1741BF4ABE14}" destId="{05841CA5-B8C4-4C41-A6E4-26D0FCC58AB7}" srcOrd="0" destOrd="0" presId="urn:microsoft.com/office/officeart/2005/8/layout/default"/>
    <dgm:cxn modelId="{41CC45C1-7A2B-4C20-A838-3535DDAF4E85}" type="presParOf" srcId="{8DC58EF5-4463-4578-A791-1741BF4ABE14}" destId="{D825220F-C0CD-4DEA-857F-CC89F2BB4A45}" srcOrd="1" destOrd="0" presId="urn:microsoft.com/office/officeart/2005/8/layout/default"/>
    <dgm:cxn modelId="{0EE5515F-17DF-49D3-91FB-949CDA044EAF}" type="presParOf" srcId="{8DC58EF5-4463-4578-A791-1741BF4ABE14}" destId="{2565DF9F-677E-4D7F-8CB3-35D2A81BFD2B}" srcOrd="2" destOrd="0" presId="urn:microsoft.com/office/officeart/2005/8/layout/default"/>
    <dgm:cxn modelId="{BF848361-F6CA-4AED-82C6-4C94714A224B}" type="presParOf" srcId="{8DC58EF5-4463-4578-A791-1741BF4ABE14}" destId="{B0357ADA-7EBD-45EB-A5DE-F4DB9065D817}" srcOrd="3" destOrd="0" presId="urn:microsoft.com/office/officeart/2005/8/layout/default"/>
    <dgm:cxn modelId="{77DBE3FC-339C-44E2-A264-1CC77CEB0881}" type="presParOf" srcId="{8DC58EF5-4463-4578-A791-1741BF4ABE14}" destId="{196AB779-5AE5-43B3-B2DF-ACCA2F092307}" srcOrd="4" destOrd="0" presId="urn:microsoft.com/office/officeart/2005/8/layout/default"/>
    <dgm:cxn modelId="{6FE87FBC-92DA-4F98-A8C7-7DB8775BD91E}" type="presParOf" srcId="{8DC58EF5-4463-4578-A791-1741BF4ABE14}" destId="{A62A22E8-C259-40EA-A46D-1D6F03728EDE}" srcOrd="5" destOrd="0" presId="urn:microsoft.com/office/officeart/2005/8/layout/default"/>
    <dgm:cxn modelId="{AE32E928-7F5A-44CA-B5EE-075CFA9BA8E1}" type="presParOf" srcId="{8DC58EF5-4463-4578-A791-1741BF4ABE14}" destId="{3DD43C69-2E1D-4ACD-890F-ED7D62C4CC9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02EFC-EC50-44DF-A6F9-338C53FBB3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3E68735-D9FA-4BE7-8770-7AC3E419C7F8}">
      <dgm:prSet/>
      <dgm:spPr/>
      <dgm:t>
        <a:bodyPr/>
        <a:lstStyle/>
        <a:p>
          <a:pPr algn="ctr"/>
          <a:r>
            <a:rPr lang="en-US" b="1" i="0"/>
            <a:t>Principals are responsible for ensuring that:</a:t>
          </a:r>
          <a:endParaRPr lang="en-US" b="1"/>
        </a:p>
      </dgm:t>
    </dgm:pt>
    <dgm:pt modelId="{BA81255C-F6FD-4665-AF6D-D4493120ACD3}" type="parTrans" cxnId="{266FE8AF-B156-4BFF-ABCB-FDAF267B2391}">
      <dgm:prSet/>
      <dgm:spPr/>
      <dgm:t>
        <a:bodyPr/>
        <a:lstStyle/>
        <a:p>
          <a:endParaRPr lang="en-US"/>
        </a:p>
      </dgm:t>
    </dgm:pt>
    <dgm:pt modelId="{D2A314D3-728F-4186-8B0E-EC13CADDA12C}" type="sibTrans" cxnId="{266FE8AF-B156-4BFF-ABCB-FDAF267B2391}">
      <dgm:prSet/>
      <dgm:spPr/>
      <dgm:t>
        <a:bodyPr/>
        <a:lstStyle/>
        <a:p>
          <a:endParaRPr lang="en-US"/>
        </a:p>
      </dgm:t>
    </dgm:pt>
    <dgm:pt modelId="{BDA965AB-6502-4139-BAA1-DFF674165B67}">
      <dgm:prSet/>
      <dgm:spPr>
        <a:solidFill>
          <a:srgbClr val="CBD5D9"/>
        </a:solidFill>
      </dgm:spPr>
      <dgm:t>
        <a:bodyPr/>
        <a:lstStyle/>
        <a:p>
          <a:r>
            <a:rPr lang="en-US" b="0" i="0"/>
            <a:t>An appropriate LEA representative attends each IEP meeting.</a:t>
          </a:r>
          <a:endParaRPr lang="en-US" b="0"/>
        </a:p>
      </dgm:t>
    </dgm:pt>
    <dgm:pt modelId="{78476AF6-1259-4FB2-BA68-2284D4DB6B42}" type="parTrans" cxnId="{20AEF76D-BD44-491C-8BE3-6A8ED222190E}">
      <dgm:prSet/>
      <dgm:spPr/>
      <dgm:t>
        <a:bodyPr/>
        <a:lstStyle/>
        <a:p>
          <a:endParaRPr lang="en-US"/>
        </a:p>
      </dgm:t>
    </dgm:pt>
    <dgm:pt modelId="{2275B9EB-A8CE-4F9E-826F-A6862365A04E}" type="sibTrans" cxnId="{20AEF76D-BD44-491C-8BE3-6A8ED222190E}">
      <dgm:prSet/>
      <dgm:spPr/>
      <dgm:t>
        <a:bodyPr/>
        <a:lstStyle/>
        <a:p>
          <a:endParaRPr lang="en-US"/>
        </a:p>
      </dgm:t>
    </dgm:pt>
    <dgm:pt modelId="{B6DF7666-3B42-4AE3-8E49-2B885930F3B7}">
      <dgm:prSet/>
      <dgm:spPr>
        <a:solidFill>
          <a:srgbClr val="CBD5D9"/>
        </a:solidFill>
      </dgm:spPr>
      <dgm:t>
        <a:bodyPr/>
        <a:lstStyle/>
        <a:p>
          <a:r>
            <a:rPr lang="en-US" b="0" i="0"/>
            <a:t>The LEA representative understands their legal role and authority.</a:t>
          </a:r>
          <a:endParaRPr lang="en-US" b="0"/>
        </a:p>
      </dgm:t>
    </dgm:pt>
    <dgm:pt modelId="{86CE2FE2-69CB-47C5-AF07-9AD8DC88A882}" type="parTrans" cxnId="{4E7F49C6-B2EC-4657-9545-5B1B3F5A68E2}">
      <dgm:prSet/>
      <dgm:spPr/>
      <dgm:t>
        <a:bodyPr/>
        <a:lstStyle/>
        <a:p>
          <a:endParaRPr lang="en-US"/>
        </a:p>
      </dgm:t>
    </dgm:pt>
    <dgm:pt modelId="{CD9212BB-0DD4-4CDF-940C-417C1C5683AD}" type="sibTrans" cxnId="{4E7F49C6-B2EC-4657-9545-5B1B3F5A68E2}">
      <dgm:prSet/>
      <dgm:spPr/>
      <dgm:t>
        <a:bodyPr/>
        <a:lstStyle/>
        <a:p>
          <a:endParaRPr lang="en-US"/>
        </a:p>
      </dgm:t>
    </dgm:pt>
    <dgm:pt modelId="{F5B97D2E-F863-4933-A333-BCEED1A4769A}">
      <dgm:prSet/>
      <dgm:spPr>
        <a:solidFill>
          <a:srgbClr val="CBD5D9"/>
        </a:solidFill>
      </dgm:spPr>
      <dgm:t>
        <a:bodyPr/>
        <a:lstStyle/>
        <a:p>
          <a:r>
            <a:rPr lang="en-US" b="0" i="0"/>
            <a:t>Decisions made in IEP meetings are high quality, compliant, and implementable.</a:t>
          </a:r>
          <a:endParaRPr lang="en-US" b="0"/>
        </a:p>
      </dgm:t>
    </dgm:pt>
    <dgm:pt modelId="{0641040B-DAAB-4171-B1E8-5C952311E1BB}" type="parTrans" cxnId="{3D6596C0-1CBC-466D-A5E5-96ADDA136FCF}">
      <dgm:prSet/>
      <dgm:spPr/>
      <dgm:t>
        <a:bodyPr/>
        <a:lstStyle/>
        <a:p>
          <a:endParaRPr lang="en-US"/>
        </a:p>
      </dgm:t>
    </dgm:pt>
    <dgm:pt modelId="{1124102C-0380-4081-8BBC-C0121C3A8325}" type="sibTrans" cxnId="{3D6596C0-1CBC-466D-A5E5-96ADDA136FCF}">
      <dgm:prSet/>
      <dgm:spPr/>
      <dgm:t>
        <a:bodyPr/>
        <a:lstStyle/>
        <a:p>
          <a:endParaRPr lang="en-US"/>
        </a:p>
      </dgm:t>
    </dgm:pt>
    <dgm:pt modelId="{4A99A8A2-329B-4A4C-BD90-2894B2B5B128}">
      <dgm:prSet/>
      <dgm:spPr>
        <a:solidFill>
          <a:srgbClr val="CBD5D9"/>
        </a:solidFill>
      </dgm:spPr>
      <dgm:t>
        <a:bodyPr/>
        <a:lstStyle/>
        <a:p>
          <a:r>
            <a:rPr lang="en-US" b="0" i="0"/>
            <a:t>A system is in place to support consistent LEA preparation and follow‑through related to staffing, services, and resources required to implement the IEP.</a:t>
          </a:r>
          <a:endParaRPr lang="en-US" b="0"/>
        </a:p>
      </dgm:t>
    </dgm:pt>
    <dgm:pt modelId="{281E995E-F707-4666-974A-0073285FAE91}" type="parTrans" cxnId="{97F29A0C-8D10-4F42-89B3-2D1ECAD2B303}">
      <dgm:prSet/>
      <dgm:spPr/>
      <dgm:t>
        <a:bodyPr/>
        <a:lstStyle/>
        <a:p>
          <a:endParaRPr lang="en-US"/>
        </a:p>
      </dgm:t>
    </dgm:pt>
    <dgm:pt modelId="{5FC625C4-CEFD-4268-AFD2-AEA72EBC12E2}" type="sibTrans" cxnId="{97F29A0C-8D10-4F42-89B3-2D1ECAD2B303}">
      <dgm:prSet/>
      <dgm:spPr/>
      <dgm:t>
        <a:bodyPr/>
        <a:lstStyle/>
        <a:p>
          <a:endParaRPr lang="en-US"/>
        </a:p>
      </dgm:t>
    </dgm:pt>
    <dgm:pt modelId="{9D68D609-2ECF-4B96-9CF0-2D2470D03253}" type="pres">
      <dgm:prSet presAssocID="{E6702EFC-EC50-44DF-A6F9-338C53FBB3DD}" presName="linear" presStyleCnt="0">
        <dgm:presLayoutVars>
          <dgm:animLvl val="lvl"/>
          <dgm:resizeHandles val="exact"/>
        </dgm:presLayoutVars>
      </dgm:prSet>
      <dgm:spPr/>
    </dgm:pt>
    <dgm:pt modelId="{9C39D57A-83FE-442B-B175-361DB78921DC}" type="pres">
      <dgm:prSet presAssocID="{43E68735-D9FA-4BE7-8770-7AC3E419C7F8}" presName="parentText" presStyleLbl="node1" presStyleIdx="0" presStyleCnt="1">
        <dgm:presLayoutVars>
          <dgm:chMax val="0"/>
          <dgm:bulletEnabled val="1"/>
        </dgm:presLayoutVars>
      </dgm:prSet>
      <dgm:spPr>
        <a:prstGeom prst="round2SameRect">
          <a:avLst/>
        </a:prstGeom>
      </dgm:spPr>
    </dgm:pt>
    <dgm:pt modelId="{2512B90D-1354-4B1B-96DD-E2A59A64E93E}" type="pres">
      <dgm:prSet presAssocID="{43E68735-D9FA-4BE7-8770-7AC3E419C7F8}" presName="childText" presStyleLbl="revTx" presStyleIdx="0" presStyleCnt="1">
        <dgm:presLayoutVars>
          <dgm:bulletEnabled val="1"/>
        </dgm:presLayoutVars>
      </dgm:prSet>
      <dgm:spPr/>
    </dgm:pt>
  </dgm:ptLst>
  <dgm:cxnLst>
    <dgm:cxn modelId="{821D5002-44D7-4016-BC03-610B76403C3A}" type="presOf" srcId="{4A99A8A2-329B-4A4C-BD90-2894B2B5B128}" destId="{2512B90D-1354-4B1B-96DD-E2A59A64E93E}" srcOrd="0" destOrd="3" presId="urn:microsoft.com/office/officeart/2005/8/layout/vList2"/>
    <dgm:cxn modelId="{97F29A0C-8D10-4F42-89B3-2D1ECAD2B303}" srcId="{43E68735-D9FA-4BE7-8770-7AC3E419C7F8}" destId="{4A99A8A2-329B-4A4C-BD90-2894B2B5B128}" srcOrd="3" destOrd="0" parTransId="{281E995E-F707-4666-974A-0073285FAE91}" sibTransId="{5FC625C4-CEFD-4268-AFD2-AEA72EBC12E2}"/>
    <dgm:cxn modelId="{E114871B-157C-4444-8CAC-E1FE6271F08D}" type="presOf" srcId="{E6702EFC-EC50-44DF-A6F9-338C53FBB3DD}" destId="{9D68D609-2ECF-4B96-9CF0-2D2470D03253}" srcOrd="0" destOrd="0" presId="urn:microsoft.com/office/officeart/2005/8/layout/vList2"/>
    <dgm:cxn modelId="{0D85452C-0D8F-4F3E-AE0A-42FA7324AA3A}" type="presOf" srcId="{B6DF7666-3B42-4AE3-8E49-2B885930F3B7}" destId="{2512B90D-1354-4B1B-96DD-E2A59A64E93E}" srcOrd="0" destOrd="1" presId="urn:microsoft.com/office/officeart/2005/8/layout/vList2"/>
    <dgm:cxn modelId="{20AEF76D-BD44-491C-8BE3-6A8ED222190E}" srcId="{43E68735-D9FA-4BE7-8770-7AC3E419C7F8}" destId="{BDA965AB-6502-4139-BAA1-DFF674165B67}" srcOrd="0" destOrd="0" parTransId="{78476AF6-1259-4FB2-BA68-2284D4DB6B42}" sibTransId="{2275B9EB-A8CE-4F9E-826F-A6862365A04E}"/>
    <dgm:cxn modelId="{20C33371-3995-4A08-8E0B-E59B03E9AD61}" type="presOf" srcId="{43E68735-D9FA-4BE7-8770-7AC3E419C7F8}" destId="{9C39D57A-83FE-442B-B175-361DB78921DC}" srcOrd="0" destOrd="0" presId="urn:microsoft.com/office/officeart/2005/8/layout/vList2"/>
    <dgm:cxn modelId="{3BEA4356-B29A-4435-95FD-322AE88D7325}" type="presOf" srcId="{BDA965AB-6502-4139-BAA1-DFF674165B67}" destId="{2512B90D-1354-4B1B-96DD-E2A59A64E93E}" srcOrd="0" destOrd="0" presId="urn:microsoft.com/office/officeart/2005/8/layout/vList2"/>
    <dgm:cxn modelId="{266FE8AF-B156-4BFF-ABCB-FDAF267B2391}" srcId="{E6702EFC-EC50-44DF-A6F9-338C53FBB3DD}" destId="{43E68735-D9FA-4BE7-8770-7AC3E419C7F8}" srcOrd="0" destOrd="0" parTransId="{BA81255C-F6FD-4665-AF6D-D4493120ACD3}" sibTransId="{D2A314D3-728F-4186-8B0E-EC13CADDA12C}"/>
    <dgm:cxn modelId="{EFB14DB1-57A1-4E58-8736-9C528D11BABE}" type="presOf" srcId="{F5B97D2E-F863-4933-A333-BCEED1A4769A}" destId="{2512B90D-1354-4B1B-96DD-E2A59A64E93E}" srcOrd="0" destOrd="2" presId="urn:microsoft.com/office/officeart/2005/8/layout/vList2"/>
    <dgm:cxn modelId="{3D6596C0-1CBC-466D-A5E5-96ADDA136FCF}" srcId="{43E68735-D9FA-4BE7-8770-7AC3E419C7F8}" destId="{F5B97D2E-F863-4933-A333-BCEED1A4769A}" srcOrd="2" destOrd="0" parTransId="{0641040B-DAAB-4171-B1E8-5C952311E1BB}" sibTransId="{1124102C-0380-4081-8BBC-C0121C3A8325}"/>
    <dgm:cxn modelId="{4E7F49C6-B2EC-4657-9545-5B1B3F5A68E2}" srcId="{43E68735-D9FA-4BE7-8770-7AC3E419C7F8}" destId="{B6DF7666-3B42-4AE3-8E49-2B885930F3B7}" srcOrd="1" destOrd="0" parTransId="{86CE2FE2-69CB-47C5-AF07-9AD8DC88A882}" sibTransId="{CD9212BB-0DD4-4CDF-940C-417C1C5683AD}"/>
    <dgm:cxn modelId="{7D7A6679-4C0F-4D33-BD2C-1DF516F07DF5}" type="presParOf" srcId="{9D68D609-2ECF-4B96-9CF0-2D2470D03253}" destId="{9C39D57A-83FE-442B-B175-361DB78921DC}" srcOrd="0" destOrd="0" presId="urn:microsoft.com/office/officeart/2005/8/layout/vList2"/>
    <dgm:cxn modelId="{8B798E8F-0B00-4A1D-B91C-E58261D7A69A}" type="presParOf" srcId="{9D68D609-2ECF-4B96-9CF0-2D2470D03253}" destId="{2512B90D-1354-4B1B-96DD-E2A59A64E9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C53C4-F5BE-4E89-AAEA-D35508E0EA0E}">
      <dgm:prSet phldrT="[Text]" custT="1"/>
      <dgm:spPr/>
      <dgm:t>
        <a:bodyPr/>
        <a:lstStyle/>
        <a:p>
          <a:r>
            <a:rPr lang="en-US" sz="2400" b="1"/>
            <a:t>Before</a:t>
          </a:r>
        </a:p>
      </dgm:t>
    </dgm:pt>
    <dgm:pt modelId="{6883F75B-EC63-4AC1-AB4B-6154BED14B91}" type="parTrans" cxnId="{7718BB1F-02CB-488F-8268-58E6203CCCE5}">
      <dgm:prSet/>
      <dgm:spPr/>
      <dgm:t>
        <a:bodyPr/>
        <a:lstStyle/>
        <a:p>
          <a:endParaRPr lang="en-US"/>
        </a:p>
      </dgm:t>
    </dgm:pt>
    <dgm:pt modelId="{D2CFA6A1-43BD-4029-8576-6D3DA227D5A9}" type="sibTrans" cxnId="{7718BB1F-02CB-488F-8268-58E6203CCCE5}">
      <dgm:prSet/>
      <dgm:spPr/>
      <dgm:t>
        <a:bodyPr/>
        <a:lstStyle/>
        <a:p>
          <a:endParaRPr lang="en-US"/>
        </a:p>
      </dgm:t>
    </dgm:pt>
    <dgm:pt modelId="{612FF054-B215-4125-89CE-89C6077DB895}">
      <dgm:prSet phldrT="[Text]"/>
      <dgm:spPr/>
      <dgm:t>
        <a:bodyPr/>
        <a:lstStyle/>
        <a:p>
          <a:pPr>
            <a:buFont typeface="Wingdings" panose="05000000000000000000" pitchFamily="2" charset="2"/>
            <a:buChar char="q"/>
          </a:pPr>
          <a:r>
            <a:rPr lang="en-US" sz="2300">
              <a:latin typeface="Open Sans" panose="020B0606030504020204" pitchFamily="34" charset="0"/>
              <a:ea typeface="Open Sans" panose="020B0606030504020204" pitchFamily="34" charset="0"/>
              <a:cs typeface="Open Sans" panose="020B0606030504020204" pitchFamily="34" charset="0"/>
            </a:rPr>
            <a:t>Complete premeeting checklists (confirm that team members are in attendance, meeting materials are prepared, an agenda is drafted, IEP elements are drafted, and team members have reviewed student data).</a:t>
          </a:r>
          <a:endParaRPr lang="en-US" sz="2300"/>
        </a:p>
      </dgm:t>
    </dgm:pt>
    <dgm:pt modelId="{BFC5B082-AB4E-44D3-866A-79932CC50081}" type="parTrans" cxnId="{1BB9B4CF-54B3-41FA-922E-DAE63BF16A26}">
      <dgm:prSet/>
      <dgm:spPr/>
      <dgm:t>
        <a:bodyPr/>
        <a:lstStyle/>
        <a:p>
          <a:endParaRPr lang="en-US"/>
        </a:p>
      </dgm:t>
    </dgm:pt>
    <dgm:pt modelId="{D3D35125-988B-4038-9FAC-F72B043407BB}" type="sibTrans" cxnId="{1BB9B4CF-54B3-41FA-922E-DAE63BF16A26}">
      <dgm:prSet/>
      <dgm:spPr/>
      <dgm:t>
        <a:bodyPr/>
        <a:lstStyle/>
        <a:p>
          <a:endParaRPr lang="en-US"/>
        </a:p>
      </dgm:t>
    </dgm:pt>
    <dgm:pt modelId="{3AA308AC-CBDF-4F27-B80E-F9AB6C2CCDE4}">
      <dgm:prSet/>
      <dgm:spPr/>
      <dgm:t>
        <a:bodyPr/>
        <a:lstStyle/>
        <a:p>
          <a:pPr>
            <a:buFont typeface="Wingdings" panose="05000000000000000000" pitchFamily="2" charset="2"/>
            <a:buChar char="q"/>
          </a:pPr>
          <a:r>
            <a:rPr lang="en-US">
              <a:latin typeface="Open Sans" panose="020B0606030504020204" pitchFamily="34" charset="0"/>
              <a:ea typeface="Open Sans" panose="020B0606030504020204" pitchFamily="34" charset="0"/>
              <a:cs typeface="Open Sans" panose="020B0606030504020204" pitchFamily="34" charset="0"/>
            </a:rPr>
            <a:t>Complete premeeting check-ins with special education case managers and teachers.</a:t>
          </a:r>
        </a:p>
      </dgm:t>
    </dgm:pt>
    <dgm:pt modelId="{FD23C8EB-0E3F-443C-A410-1119A7917274}" type="parTrans" cxnId="{188620AA-5E4F-4C30-BE6D-163EDB8D932E}">
      <dgm:prSet/>
      <dgm:spPr/>
      <dgm:t>
        <a:bodyPr/>
        <a:lstStyle/>
        <a:p>
          <a:endParaRPr lang="en-US"/>
        </a:p>
      </dgm:t>
    </dgm:pt>
    <dgm:pt modelId="{40ACB860-D33B-4D1A-98FA-E0C96D5E11B2}" type="sibTrans" cxnId="{188620AA-5E4F-4C30-BE6D-163EDB8D932E}">
      <dgm:prSet/>
      <dgm:spPr/>
      <dgm:t>
        <a:bodyPr/>
        <a:lstStyle/>
        <a:p>
          <a:endParaRPr lang="en-US"/>
        </a:p>
      </dgm:t>
    </dgm:pt>
    <dgm:pt modelId="{D1CDCFDC-4FFD-432C-AD2C-5EBD443A504D}">
      <dgm:prSet/>
      <dgm:spPr/>
      <dgm:t>
        <a:bodyPr/>
        <a:lstStyle/>
        <a:p>
          <a:pPr rtl="0">
            <a:buFont typeface="Wingdings" panose="05000000000000000000" pitchFamily="2" charset="2"/>
            <a:buChar char="q"/>
          </a:pPr>
          <a:r>
            <a:rPr lang="en-US">
              <a:latin typeface="Open Sans"/>
              <a:ea typeface="Open Sans"/>
              <a:cs typeface="Open Sans"/>
            </a:rPr>
            <a:t>Ensure that an IEP team member reaches out to the family before the meeting to set the tone for collaboration and to build connection.</a:t>
          </a:r>
        </a:p>
      </dgm:t>
    </dgm:pt>
    <dgm:pt modelId="{98A7F63A-7D5A-4FD3-A1F4-7DF08F9142B8}" type="parTrans" cxnId="{03A58A13-3C76-4A4B-ABF1-C2A7A6291517}">
      <dgm:prSet/>
      <dgm:spPr/>
      <dgm:t>
        <a:bodyPr/>
        <a:lstStyle/>
        <a:p>
          <a:endParaRPr lang="en-US"/>
        </a:p>
      </dgm:t>
    </dgm:pt>
    <dgm:pt modelId="{8A8B0E0C-EBDB-494F-A881-C9F3837C4BA9}" type="sibTrans" cxnId="{03A58A13-3C76-4A4B-ABF1-C2A7A6291517}">
      <dgm:prSet/>
      <dgm:spPr/>
      <dgm:t>
        <a:bodyPr/>
        <a:lstStyle/>
        <a:p>
          <a:endParaRPr lang="en-US"/>
        </a:p>
      </dgm:t>
    </dgm:pt>
    <dgm:pt modelId="{D9842438-B33A-4345-A4FB-B260ED37F575}">
      <dgm:prSet/>
      <dgm:spPr/>
      <dgm:t>
        <a:bodyPr/>
        <a:lstStyle/>
        <a:p>
          <a:pPr>
            <a:buFont typeface="Wingdings" panose="05000000000000000000" pitchFamily="2" charset="2"/>
            <a:buChar char="q"/>
          </a:pPr>
          <a:r>
            <a:rPr lang="en-US">
              <a:latin typeface="Open Sans"/>
              <a:ea typeface="Open Sans"/>
              <a:cs typeface="Open Sans"/>
            </a:rPr>
            <a:t>Consult with district staff to prepare for decision-making in the IEP meeting as needed.</a:t>
          </a:r>
        </a:p>
      </dgm:t>
    </dgm:pt>
    <dgm:pt modelId="{18136E2E-982C-49C2-B013-38996A555D9B}" type="parTrans" cxnId="{1633B2F6-6CD8-4721-8C25-DB30253A0CBF}">
      <dgm:prSet/>
      <dgm:spPr/>
      <dgm:t>
        <a:bodyPr/>
        <a:lstStyle/>
        <a:p>
          <a:endParaRPr lang="en-US"/>
        </a:p>
      </dgm:t>
    </dgm:pt>
    <dgm:pt modelId="{9FD89F7A-0569-4543-B21F-D4AA147E9783}" type="sibTrans" cxnId="{1633B2F6-6CD8-4721-8C25-DB30253A0CBF}">
      <dgm:prSet/>
      <dgm:spPr/>
      <dgm:t>
        <a:bodyPr/>
        <a:lstStyle/>
        <a:p>
          <a:endParaRPr lang="en-US"/>
        </a:p>
      </dgm:t>
    </dgm:pt>
    <dgm:pt modelId="{312BDD4C-5D6F-470F-9BEC-BEA025F30D9B}">
      <dgm:prSet/>
      <dgm:spPr/>
      <dgm:t>
        <a:bodyPr/>
        <a:lstStyle/>
        <a:p>
          <a:pPr>
            <a:buFont typeface="Wingdings" panose="05000000000000000000" pitchFamily="2" charset="2"/>
            <a:buChar char="q"/>
          </a:pPr>
          <a:r>
            <a:rPr lang="en-US">
              <a:latin typeface="Open Sans" panose="020B0606030504020204" pitchFamily="34" charset="0"/>
              <a:ea typeface="Open Sans" panose="020B0606030504020204" pitchFamily="34" charset="0"/>
              <a:cs typeface="Open Sans" panose="020B0606030504020204" pitchFamily="34" charset="0"/>
            </a:rPr>
            <a:t>Review the draft IEP (seek input from the team, include recommended services to support Free Appropriate Public Education [FAPE], ensure awareness of district resources to support services).</a:t>
          </a:r>
        </a:p>
      </dgm:t>
    </dgm:pt>
    <dgm:pt modelId="{EE440BD5-ECEB-42A7-A71C-F500B40CEF8B}" type="parTrans" cxnId="{854648EE-18A4-464C-A7C3-8F5867820B6C}">
      <dgm:prSet/>
      <dgm:spPr/>
      <dgm:t>
        <a:bodyPr/>
        <a:lstStyle/>
        <a:p>
          <a:endParaRPr lang="en-US"/>
        </a:p>
      </dgm:t>
    </dgm:pt>
    <dgm:pt modelId="{8E977E1B-D1D6-44AD-AF78-187D07155977}" type="sibTrans" cxnId="{854648EE-18A4-464C-A7C3-8F5867820B6C}">
      <dgm:prSet/>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 modelId="{7C182CD1-BCC3-422B-B88F-0EAA8ADB4304}" type="pres">
      <dgm:prSet presAssocID="{CB9C53C4-F5BE-4E89-AAEA-D35508E0EA0E}" presName="parentText" presStyleLbl="node1" presStyleIdx="0" presStyleCnt="1">
        <dgm:presLayoutVars>
          <dgm:chMax val="0"/>
          <dgm:bulletEnabled val="1"/>
        </dgm:presLayoutVars>
      </dgm:prSet>
      <dgm:spPr/>
    </dgm:pt>
    <dgm:pt modelId="{22A2888A-8ED3-4524-A824-BAD150E01CB5}" type="pres">
      <dgm:prSet presAssocID="{CB9C53C4-F5BE-4E89-AAEA-D35508E0EA0E}" presName="childText" presStyleLbl="revTx" presStyleIdx="0" presStyleCnt="1">
        <dgm:presLayoutVars>
          <dgm:bulletEnabled val="1"/>
        </dgm:presLayoutVars>
      </dgm:prSet>
      <dgm:spPr/>
    </dgm:pt>
  </dgm:ptLst>
  <dgm:cxnLst>
    <dgm:cxn modelId="{03A58A13-3C76-4A4B-ABF1-C2A7A6291517}" srcId="{CB9C53C4-F5BE-4E89-AAEA-D35508E0EA0E}" destId="{D1CDCFDC-4FFD-432C-AD2C-5EBD443A504D}" srcOrd="2" destOrd="0" parTransId="{98A7F63A-7D5A-4FD3-A1F4-7DF08F9142B8}" sibTransId="{8A8B0E0C-EBDB-494F-A881-C9F3837C4BA9}"/>
    <dgm:cxn modelId="{7718BB1F-02CB-488F-8268-58E6203CCCE5}" srcId="{0685B44B-268B-4971-81E2-0A5F51F769F9}" destId="{CB9C53C4-F5BE-4E89-AAEA-D35508E0EA0E}" srcOrd="0" destOrd="0" parTransId="{6883F75B-EC63-4AC1-AB4B-6154BED14B91}" sibTransId="{D2CFA6A1-43BD-4029-8576-6D3DA227D5A9}"/>
    <dgm:cxn modelId="{507FC860-C752-480E-9FBC-CB08A085F6F1}" type="presOf" srcId="{312BDD4C-5D6F-470F-9BEC-BEA025F30D9B}" destId="{22A2888A-8ED3-4524-A824-BAD150E01CB5}" srcOrd="0" destOrd="4" presId="urn:microsoft.com/office/officeart/2005/8/layout/vList2"/>
    <dgm:cxn modelId="{605D924B-3484-47DE-9479-71E536518198}" type="presOf" srcId="{CB9C53C4-F5BE-4E89-AAEA-D35508E0EA0E}" destId="{7C182CD1-BCC3-422B-B88F-0EAA8ADB4304}" srcOrd="0" destOrd="0" presId="urn:microsoft.com/office/officeart/2005/8/layout/vList2"/>
    <dgm:cxn modelId="{09D29D51-1746-4CAD-8BED-17E9D45C8033}" type="presOf" srcId="{3AA308AC-CBDF-4F27-B80E-F9AB6C2CCDE4}" destId="{22A2888A-8ED3-4524-A824-BAD150E01CB5}" srcOrd="0" destOrd="1" presId="urn:microsoft.com/office/officeart/2005/8/layout/vList2"/>
    <dgm:cxn modelId="{09384497-78A3-4457-9BCA-ADA1070AACCE}" type="presOf" srcId="{0685B44B-268B-4971-81E2-0A5F51F769F9}" destId="{DEB4AAEE-5997-46FF-BB89-EE84014E0C8D}" srcOrd="0" destOrd="0" presId="urn:microsoft.com/office/officeart/2005/8/layout/vList2"/>
    <dgm:cxn modelId="{188620AA-5E4F-4C30-BE6D-163EDB8D932E}" srcId="{CB9C53C4-F5BE-4E89-AAEA-D35508E0EA0E}" destId="{3AA308AC-CBDF-4F27-B80E-F9AB6C2CCDE4}" srcOrd="1" destOrd="0" parTransId="{FD23C8EB-0E3F-443C-A410-1119A7917274}" sibTransId="{40ACB860-D33B-4D1A-98FA-E0C96D5E11B2}"/>
    <dgm:cxn modelId="{C2F4D6BA-51C6-45E0-9CCC-C5712944A7C2}" type="presOf" srcId="{612FF054-B215-4125-89CE-89C6077DB895}" destId="{22A2888A-8ED3-4524-A824-BAD150E01CB5}" srcOrd="0" destOrd="0" presId="urn:microsoft.com/office/officeart/2005/8/layout/vList2"/>
    <dgm:cxn modelId="{5E20CCC9-0B97-436E-B3B7-42A61FDF25EF}" type="presOf" srcId="{D9842438-B33A-4345-A4FB-B260ED37F575}" destId="{22A2888A-8ED3-4524-A824-BAD150E01CB5}" srcOrd="0" destOrd="3" presId="urn:microsoft.com/office/officeart/2005/8/layout/vList2"/>
    <dgm:cxn modelId="{1BB9B4CF-54B3-41FA-922E-DAE63BF16A26}" srcId="{CB9C53C4-F5BE-4E89-AAEA-D35508E0EA0E}" destId="{612FF054-B215-4125-89CE-89C6077DB895}" srcOrd="0" destOrd="0" parTransId="{BFC5B082-AB4E-44D3-866A-79932CC50081}" sibTransId="{D3D35125-988B-4038-9FAC-F72B043407BB}"/>
    <dgm:cxn modelId="{E939BCD7-F99E-469E-8B60-67C5A9B752FC}" type="presOf" srcId="{D1CDCFDC-4FFD-432C-AD2C-5EBD443A504D}" destId="{22A2888A-8ED3-4524-A824-BAD150E01CB5}" srcOrd="0" destOrd="2" presId="urn:microsoft.com/office/officeart/2005/8/layout/vList2"/>
    <dgm:cxn modelId="{854648EE-18A4-464C-A7C3-8F5867820B6C}" srcId="{CB9C53C4-F5BE-4E89-AAEA-D35508E0EA0E}" destId="{312BDD4C-5D6F-470F-9BEC-BEA025F30D9B}" srcOrd="4" destOrd="0" parTransId="{EE440BD5-ECEB-42A7-A71C-F500B40CEF8B}" sibTransId="{8E977E1B-D1D6-44AD-AF78-187D07155977}"/>
    <dgm:cxn modelId="{1633B2F6-6CD8-4721-8C25-DB30253A0CBF}" srcId="{CB9C53C4-F5BE-4E89-AAEA-D35508E0EA0E}" destId="{D9842438-B33A-4345-A4FB-B260ED37F575}" srcOrd="3" destOrd="0" parTransId="{18136E2E-982C-49C2-B013-38996A555D9B}" sibTransId="{9FD89F7A-0569-4543-B21F-D4AA147E9783}"/>
    <dgm:cxn modelId="{3F906787-44E1-45AE-B4DA-ADFDBC796C71}" type="presParOf" srcId="{DEB4AAEE-5997-46FF-BB89-EE84014E0C8D}" destId="{7C182CD1-BCC3-422B-B88F-0EAA8ADB4304}" srcOrd="0" destOrd="0" presId="urn:microsoft.com/office/officeart/2005/8/layout/vList2"/>
    <dgm:cxn modelId="{7F2584F4-313C-4706-A006-2D2CC062DB3C}" type="presParOf" srcId="{DEB4AAEE-5997-46FF-BB89-EE84014E0C8D}" destId="{22A2888A-8ED3-4524-A824-BAD150E01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C53C4-F5BE-4E89-AAEA-D35508E0EA0E}">
      <dgm:prSet phldrT="[Text]" phldr="0"/>
      <dgm:spPr/>
      <dgm:t>
        <a:bodyPr/>
        <a:lstStyle/>
        <a:p>
          <a:r>
            <a:rPr lang="en-US" b="1"/>
            <a:t>During</a:t>
          </a:r>
        </a:p>
      </dgm:t>
    </dgm:pt>
    <dgm:pt modelId="{6883F75B-EC63-4AC1-AB4B-6154BED14B91}" type="parTrans" cxnId="{7718BB1F-02CB-488F-8268-58E6203CCCE5}">
      <dgm:prSet/>
      <dgm:spPr/>
      <dgm:t>
        <a:bodyPr/>
        <a:lstStyle/>
        <a:p>
          <a:endParaRPr lang="en-US"/>
        </a:p>
      </dgm:t>
    </dgm:pt>
    <dgm:pt modelId="{D2CFA6A1-43BD-4029-8576-6D3DA227D5A9}" type="sibTrans" cxnId="{7718BB1F-02CB-488F-8268-58E6203CCCE5}">
      <dgm:prSet/>
      <dgm:spPr/>
      <dgm:t>
        <a:bodyPr/>
        <a:lstStyle/>
        <a:p>
          <a:endParaRPr lang="en-US"/>
        </a:p>
      </dgm:t>
    </dgm:pt>
    <dgm:pt modelId="{612FF054-B215-4125-89CE-89C6077DB895}">
      <dgm:prSet phldrT="[Text]"/>
      <dgm:spPr/>
      <dgm:t>
        <a:bodyPr/>
        <a:lstStyle/>
        <a:p>
          <a:pPr>
            <a:buFont typeface="Wingdings" panose="05000000000000000000" pitchFamily="2" charset="2"/>
            <a:buChar char="q"/>
          </a:pPr>
          <a:r>
            <a:rPr lang="en-US"/>
            <a:t>Model </a:t>
          </a:r>
          <a:r>
            <a:rPr lang="en-US">
              <a:latin typeface="Open Sans"/>
            </a:rPr>
            <a:t>strengths-based</a:t>
          </a:r>
          <a:r>
            <a:rPr lang="en-US"/>
            <a:t> and people-forward language.</a:t>
          </a:r>
        </a:p>
      </dgm:t>
    </dgm:pt>
    <dgm:pt modelId="{BFC5B082-AB4E-44D3-866A-79932CC50081}" type="parTrans" cxnId="{1BB9B4CF-54B3-41FA-922E-DAE63BF16A26}">
      <dgm:prSet/>
      <dgm:spPr/>
      <dgm:t>
        <a:bodyPr/>
        <a:lstStyle/>
        <a:p>
          <a:endParaRPr lang="en-US"/>
        </a:p>
      </dgm:t>
    </dgm:pt>
    <dgm:pt modelId="{D3D35125-988B-4038-9FAC-F72B043407BB}" type="sibTrans" cxnId="{1BB9B4CF-54B3-41FA-922E-DAE63BF16A26}">
      <dgm:prSet/>
      <dgm:spPr/>
      <dgm:t>
        <a:bodyPr/>
        <a:lstStyle/>
        <a:p>
          <a:endParaRPr lang="en-US"/>
        </a:p>
      </dgm:t>
    </dgm:pt>
    <dgm:pt modelId="{BE6F2E30-170B-421E-90E2-1592B0809381}">
      <dgm:prSet phldrT="[Text]"/>
      <dgm:spPr/>
      <dgm:t>
        <a:bodyPr/>
        <a:lstStyle/>
        <a:p>
          <a:pPr>
            <a:buFont typeface="Wingdings" panose="05000000000000000000" pitchFamily="2" charset="2"/>
            <a:buChar char="q"/>
          </a:pPr>
          <a:r>
            <a:rPr lang="en-US"/>
            <a:t>Be transparent and responsive to team members’ feedback and requests.</a:t>
          </a:r>
        </a:p>
      </dgm:t>
    </dgm:pt>
    <dgm:pt modelId="{1EAFCBDF-A1C8-40EF-ACE0-50196FF5224B}" type="parTrans" cxnId="{C3DFB9D8-E3BB-4750-A292-3272150F86D4}">
      <dgm:prSet/>
      <dgm:spPr/>
      <dgm:t>
        <a:bodyPr/>
        <a:lstStyle/>
        <a:p>
          <a:endParaRPr lang="en-US"/>
        </a:p>
      </dgm:t>
    </dgm:pt>
    <dgm:pt modelId="{55ACB5F0-6505-43D7-A457-12C8135F7860}" type="sibTrans" cxnId="{C3DFB9D8-E3BB-4750-A292-3272150F86D4}">
      <dgm:prSet/>
      <dgm:spPr/>
      <dgm:t>
        <a:bodyPr/>
        <a:lstStyle/>
        <a:p>
          <a:endParaRPr lang="en-US"/>
        </a:p>
      </dgm:t>
    </dgm:pt>
    <dgm:pt modelId="{FFD441D6-9D9F-4B34-AA17-068EEFE634D4}">
      <dgm:prSet phldrT="[Text]"/>
      <dgm:spPr/>
      <dgm:t>
        <a:bodyPr/>
        <a:lstStyle/>
        <a:p>
          <a:pPr>
            <a:buFont typeface="Wingdings" panose="05000000000000000000" pitchFamily="2" charset="2"/>
            <a:buChar char="q"/>
          </a:pPr>
          <a:r>
            <a:rPr lang="en-US"/>
            <a:t>Keep discussion anchored in student data.</a:t>
          </a:r>
        </a:p>
      </dgm:t>
    </dgm:pt>
    <dgm:pt modelId="{0B619EC8-FB59-4A08-B02D-06C6EE1900F8}" type="parTrans" cxnId="{6CB2B126-32CA-4334-A222-F0864AEF3EC5}">
      <dgm:prSet/>
      <dgm:spPr/>
      <dgm:t>
        <a:bodyPr/>
        <a:lstStyle/>
        <a:p>
          <a:endParaRPr lang="en-US"/>
        </a:p>
      </dgm:t>
    </dgm:pt>
    <dgm:pt modelId="{C6A16E5A-E660-4379-8B52-4BA6024C22BB}" type="sibTrans" cxnId="{6CB2B126-32CA-4334-A222-F0864AEF3EC5}">
      <dgm:prSet/>
      <dgm:spPr/>
      <dgm:t>
        <a:bodyPr/>
        <a:lstStyle/>
        <a:p>
          <a:endParaRPr lang="en-US"/>
        </a:p>
      </dgm:t>
    </dgm:pt>
    <dgm:pt modelId="{2FF38558-BBAA-44DF-9EC0-0BF569784F8D}">
      <dgm:prSet phldrT="[Text]"/>
      <dgm:spPr/>
      <dgm:t>
        <a:bodyPr/>
        <a:lstStyle/>
        <a:p>
          <a:pPr>
            <a:buFont typeface="Wingdings" panose="05000000000000000000" pitchFamily="2" charset="2"/>
            <a:buChar char="q"/>
          </a:pPr>
          <a:r>
            <a:rPr lang="en-US"/>
            <a:t>When necessary, utilize best practices for conflict management </a:t>
          </a:r>
          <a:br>
            <a:rPr lang="en-US"/>
          </a:br>
          <a:r>
            <a:rPr lang="en-US"/>
            <a:t>(e.g., redirect team, manage disagreement).</a:t>
          </a:r>
        </a:p>
      </dgm:t>
    </dgm:pt>
    <dgm:pt modelId="{18D7F150-4BB7-47A9-989D-EFA66206143B}" type="parTrans" cxnId="{6203D49B-480C-4A5C-81DD-548D8BA75015}">
      <dgm:prSet/>
      <dgm:spPr/>
      <dgm:t>
        <a:bodyPr/>
        <a:lstStyle/>
        <a:p>
          <a:endParaRPr lang="en-US"/>
        </a:p>
      </dgm:t>
    </dgm:pt>
    <dgm:pt modelId="{83DE447C-9D9A-425D-875A-AC1D3EEFDF12}" type="sibTrans" cxnId="{6203D49B-480C-4A5C-81DD-548D8BA75015}">
      <dgm:prSet/>
      <dgm:spPr/>
      <dgm:t>
        <a:bodyPr/>
        <a:lstStyle/>
        <a:p>
          <a:endParaRPr lang="en-US"/>
        </a:p>
      </dgm:t>
    </dgm:pt>
    <dgm:pt modelId="{664970CE-C3DA-43EC-A329-ADCA4570A650}">
      <dgm:prSet phldrT="[Text]"/>
      <dgm:spPr/>
      <dgm:t>
        <a:bodyPr/>
        <a:lstStyle/>
        <a:p>
          <a:pPr>
            <a:buFont typeface="Wingdings" panose="05000000000000000000" pitchFamily="2" charset="2"/>
            <a:buChar char="q"/>
          </a:pPr>
          <a:r>
            <a:rPr lang="en-US"/>
            <a:t>Approve resource allocation.</a:t>
          </a:r>
        </a:p>
      </dgm:t>
    </dgm:pt>
    <dgm:pt modelId="{336F603F-A9E8-465B-8CB1-97F0062AD2BC}" type="parTrans" cxnId="{0B27AD06-B59E-44FE-877D-0D8F814454F1}">
      <dgm:prSet/>
      <dgm:spPr/>
      <dgm:t>
        <a:bodyPr/>
        <a:lstStyle/>
        <a:p>
          <a:endParaRPr lang="en-US"/>
        </a:p>
      </dgm:t>
    </dgm:pt>
    <dgm:pt modelId="{E9CCC48B-850D-4DEC-AFCE-134C1ACEF5AC}" type="sibTrans" cxnId="{0B27AD06-B59E-44FE-877D-0D8F814454F1}">
      <dgm:prSet/>
      <dgm:spPr/>
      <dgm:t>
        <a:bodyPr/>
        <a:lstStyle/>
        <a:p>
          <a:endParaRPr lang="en-US"/>
        </a:p>
      </dgm:t>
    </dgm:pt>
    <dgm:pt modelId="{79A0FAA5-40E7-4852-A35A-E6E37A9E20B5}">
      <dgm:prSet phldrT="[Text]"/>
      <dgm:spPr/>
      <dgm:t>
        <a:bodyPr/>
        <a:lstStyle/>
        <a:p>
          <a:pPr>
            <a:buFont typeface="Wingdings" panose="05000000000000000000" pitchFamily="2" charset="2"/>
            <a:buChar char="q"/>
          </a:pPr>
          <a:r>
            <a:rPr lang="en-US"/>
            <a:t>Support the case manager in following the agenda, monitoring time, summarizing information, and outlining action steps.</a:t>
          </a:r>
        </a:p>
      </dgm:t>
    </dgm:pt>
    <dgm:pt modelId="{CD90D483-2ABA-4FAA-932B-C3EC8CE02736}" type="parTrans" cxnId="{E74FAD82-0019-4F31-AB74-335E6D7E371C}">
      <dgm:prSet/>
      <dgm:spPr/>
      <dgm:t>
        <a:bodyPr/>
        <a:lstStyle/>
        <a:p>
          <a:endParaRPr lang="en-US"/>
        </a:p>
      </dgm:t>
    </dgm:pt>
    <dgm:pt modelId="{D2947F09-A354-47B3-826D-1F27D5647AE0}" type="sibTrans" cxnId="{E74FAD82-0019-4F31-AB74-335E6D7E371C}">
      <dgm:prSet/>
      <dgm:spPr/>
      <dgm:t>
        <a:bodyPr/>
        <a:lstStyle/>
        <a:p>
          <a:endParaRPr lang="en-US"/>
        </a:p>
      </dgm:t>
    </dgm:pt>
    <dgm:pt modelId="{EDF2D8BA-80FC-4CEA-9679-67B73398D267}">
      <dgm:prSet phldrT="[Text]"/>
      <dgm:spPr/>
      <dgm:t>
        <a:bodyPr/>
        <a:lstStyle/>
        <a:p>
          <a:pPr>
            <a:buFont typeface="Wingdings" panose="05000000000000000000" pitchFamily="2" charset="2"/>
            <a:buChar char="q"/>
          </a:pPr>
          <a:r>
            <a:rPr lang="en-US"/>
            <a:t>Support the IEP team in engaging family members in the IEP development process.</a:t>
          </a:r>
        </a:p>
      </dgm:t>
    </dgm:pt>
    <dgm:pt modelId="{16E96191-5D18-4B6E-B892-62A14DF8DF35}" type="parTrans" cxnId="{0C6C75C8-1BF9-4B1D-B666-5E42C3968517}">
      <dgm:prSet/>
      <dgm:spPr/>
      <dgm:t>
        <a:bodyPr/>
        <a:lstStyle/>
        <a:p>
          <a:endParaRPr lang="en-US"/>
        </a:p>
      </dgm:t>
    </dgm:pt>
    <dgm:pt modelId="{646F0FF6-9DB4-4EE7-8888-307C3EC06F15}" type="sibTrans" cxnId="{0C6C75C8-1BF9-4B1D-B666-5E42C3968517}">
      <dgm:prSet/>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 modelId="{7C182CD1-BCC3-422B-B88F-0EAA8ADB4304}" type="pres">
      <dgm:prSet presAssocID="{CB9C53C4-F5BE-4E89-AAEA-D35508E0EA0E}" presName="parentText" presStyleLbl="node1" presStyleIdx="0" presStyleCnt="1">
        <dgm:presLayoutVars>
          <dgm:chMax val="0"/>
          <dgm:bulletEnabled val="1"/>
        </dgm:presLayoutVars>
      </dgm:prSet>
      <dgm:spPr/>
    </dgm:pt>
    <dgm:pt modelId="{22A2888A-8ED3-4524-A824-BAD150E01CB5}" type="pres">
      <dgm:prSet presAssocID="{CB9C53C4-F5BE-4E89-AAEA-D35508E0EA0E}" presName="childText" presStyleLbl="revTx" presStyleIdx="0" presStyleCnt="1">
        <dgm:presLayoutVars>
          <dgm:bulletEnabled val="1"/>
        </dgm:presLayoutVars>
      </dgm:prSet>
      <dgm:spPr/>
    </dgm:pt>
  </dgm:ptLst>
  <dgm:cxnLst>
    <dgm:cxn modelId="{0B27AD06-B59E-44FE-877D-0D8F814454F1}" srcId="{CB9C53C4-F5BE-4E89-AAEA-D35508E0EA0E}" destId="{664970CE-C3DA-43EC-A329-ADCA4570A650}" srcOrd="5" destOrd="0" parTransId="{336F603F-A9E8-465B-8CB1-97F0062AD2BC}" sibTransId="{E9CCC48B-850D-4DEC-AFCE-134C1ACEF5AC}"/>
    <dgm:cxn modelId="{7718BB1F-02CB-488F-8268-58E6203CCCE5}" srcId="{0685B44B-268B-4971-81E2-0A5F51F769F9}" destId="{CB9C53C4-F5BE-4E89-AAEA-D35508E0EA0E}" srcOrd="0" destOrd="0" parTransId="{6883F75B-EC63-4AC1-AB4B-6154BED14B91}" sibTransId="{D2CFA6A1-43BD-4029-8576-6D3DA227D5A9}"/>
    <dgm:cxn modelId="{6CB2B126-32CA-4334-A222-F0864AEF3EC5}" srcId="{CB9C53C4-F5BE-4E89-AAEA-D35508E0EA0E}" destId="{FFD441D6-9D9F-4B34-AA17-068EEFE634D4}" srcOrd="3" destOrd="0" parTransId="{0B619EC8-FB59-4A08-B02D-06C6EE1900F8}" sibTransId="{C6A16E5A-E660-4379-8B52-4BA6024C22BB}"/>
    <dgm:cxn modelId="{0D7D8167-F8DA-49D4-88B6-12C332DD28F1}" type="presOf" srcId="{79A0FAA5-40E7-4852-A35A-E6E37A9E20B5}" destId="{22A2888A-8ED3-4524-A824-BAD150E01CB5}" srcOrd="0" destOrd="6" presId="urn:microsoft.com/office/officeart/2005/8/layout/vList2"/>
    <dgm:cxn modelId="{78445C4A-96EB-4E27-B87B-53C28B4E6466}" type="presOf" srcId="{BE6F2E30-170B-421E-90E2-1592B0809381}" destId="{22A2888A-8ED3-4524-A824-BAD150E01CB5}" srcOrd="0" destOrd="2" presId="urn:microsoft.com/office/officeart/2005/8/layout/vList2"/>
    <dgm:cxn modelId="{E831464F-85F0-400B-B557-B515A7F013EE}" type="presOf" srcId="{2FF38558-BBAA-44DF-9EC0-0BF569784F8D}" destId="{22A2888A-8ED3-4524-A824-BAD150E01CB5}" srcOrd="0" destOrd="4" presId="urn:microsoft.com/office/officeart/2005/8/layout/vList2"/>
    <dgm:cxn modelId="{E74FAD82-0019-4F31-AB74-335E6D7E371C}" srcId="{CB9C53C4-F5BE-4E89-AAEA-D35508E0EA0E}" destId="{79A0FAA5-40E7-4852-A35A-E6E37A9E20B5}" srcOrd="6" destOrd="0" parTransId="{CD90D483-2ABA-4FAA-932B-C3EC8CE02736}" sibTransId="{D2947F09-A354-47B3-826D-1F27D5647AE0}"/>
    <dgm:cxn modelId="{3E574987-17BE-4429-9E2C-0ECDA7B4BA96}" type="presOf" srcId="{612FF054-B215-4125-89CE-89C6077DB895}" destId="{22A2888A-8ED3-4524-A824-BAD150E01CB5}" srcOrd="0" destOrd="0" presId="urn:microsoft.com/office/officeart/2005/8/layout/vList2"/>
    <dgm:cxn modelId="{09384497-78A3-4457-9BCA-ADA1070AACCE}" type="presOf" srcId="{0685B44B-268B-4971-81E2-0A5F51F769F9}" destId="{DEB4AAEE-5997-46FF-BB89-EE84014E0C8D}" srcOrd="0" destOrd="0" presId="urn:microsoft.com/office/officeart/2005/8/layout/vList2"/>
    <dgm:cxn modelId="{6203D49B-480C-4A5C-81DD-548D8BA75015}" srcId="{CB9C53C4-F5BE-4E89-AAEA-D35508E0EA0E}" destId="{2FF38558-BBAA-44DF-9EC0-0BF569784F8D}" srcOrd="4" destOrd="0" parTransId="{18D7F150-4BB7-47A9-989D-EFA66206143B}" sibTransId="{83DE447C-9D9A-425D-875A-AC1D3EEFDF12}"/>
    <dgm:cxn modelId="{1EAFEBA8-4427-41EF-9256-5438C5B51DE2}" type="presOf" srcId="{FFD441D6-9D9F-4B34-AA17-068EEFE634D4}" destId="{22A2888A-8ED3-4524-A824-BAD150E01CB5}" srcOrd="0" destOrd="3" presId="urn:microsoft.com/office/officeart/2005/8/layout/vList2"/>
    <dgm:cxn modelId="{3241BBBD-8472-4AAF-9EC7-7074744F7AB1}" type="presOf" srcId="{CB9C53C4-F5BE-4E89-AAEA-D35508E0EA0E}" destId="{7C182CD1-BCC3-422B-B88F-0EAA8ADB4304}" srcOrd="0" destOrd="0" presId="urn:microsoft.com/office/officeart/2005/8/layout/vList2"/>
    <dgm:cxn modelId="{0C6C75C8-1BF9-4B1D-B666-5E42C3968517}" srcId="{CB9C53C4-F5BE-4E89-AAEA-D35508E0EA0E}" destId="{EDF2D8BA-80FC-4CEA-9679-67B73398D267}" srcOrd="1" destOrd="0" parTransId="{16E96191-5D18-4B6E-B892-62A14DF8DF35}" sibTransId="{646F0FF6-9DB4-4EE7-8888-307C3EC06F15}"/>
    <dgm:cxn modelId="{1BB9B4CF-54B3-41FA-922E-DAE63BF16A26}" srcId="{CB9C53C4-F5BE-4E89-AAEA-D35508E0EA0E}" destId="{612FF054-B215-4125-89CE-89C6077DB895}" srcOrd="0" destOrd="0" parTransId="{BFC5B082-AB4E-44D3-866A-79932CC50081}" sibTransId="{D3D35125-988B-4038-9FAC-F72B043407BB}"/>
    <dgm:cxn modelId="{C3DFB9D8-E3BB-4750-A292-3272150F86D4}" srcId="{CB9C53C4-F5BE-4E89-AAEA-D35508E0EA0E}" destId="{BE6F2E30-170B-421E-90E2-1592B0809381}" srcOrd="2" destOrd="0" parTransId="{1EAFCBDF-A1C8-40EF-ACE0-50196FF5224B}" sibTransId="{55ACB5F0-6505-43D7-A457-12C8135F7860}"/>
    <dgm:cxn modelId="{BD2996D9-CC63-4D00-860F-223F8256ADD8}" type="presOf" srcId="{664970CE-C3DA-43EC-A329-ADCA4570A650}" destId="{22A2888A-8ED3-4524-A824-BAD150E01CB5}" srcOrd="0" destOrd="5" presId="urn:microsoft.com/office/officeart/2005/8/layout/vList2"/>
    <dgm:cxn modelId="{59867CFA-211F-4296-A4FA-E78FD72A063F}" type="presOf" srcId="{EDF2D8BA-80FC-4CEA-9679-67B73398D267}" destId="{22A2888A-8ED3-4524-A824-BAD150E01CB5}" srcOrd="0" destOrd="1" presId="urn:microsoft.com/office/officeart/2005/8/layout/vList2"/>
    <dgm:cxn modelId="{93D4823A-DCFA-40E3-ACD0-4249D6B46EA6}" type="presParOf" srcId="{DEB4AAEE-5997-46FF-BB89-EE84014E0C8D}" destId="{7C182CD1-BCC3-422B-B88F-0EAA8ADB4304}" srcOrd="0" destOrd="0" presId="urn:microsoft.com/office/officeart/2005/8/layout/vList2"/>
    <dgm:cxn modelId="{6EC6A568-85A4-418E-ACF4-BB4FBED89D17}" type="presParOf" srcId="{DEB4AAEE-5997-46FF-BB89-EE84014E0C8D}" destId="{22A2888A-8ED3-4524-A824-BAD150E01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C53C4-F5BE-4E89-AAEA-D35508E0EA0E}">
      <dgm:prSet phldrT="[Text]" phldr="0" custT="1"/>
      <dgm:spPr/>
      <dgm:t>
        <a:bodyPr/>
        <a:lstStyle/>
        <a:p>
          <a:r>
            <a:rPr lang="en-US" sz="2700" b="1"/>
            <a:t>After</a:t>
          </a:r>
        </a:p>
      </dgm:t>
    </dgm:pt>
    <dgm:pt modelId="{6883F75B-EC63-4AC1-AB4B-6154BED14B91}" type="parTrans" cxnId="{7718BB1F-02CB-488F-8268-58E6203CCCE5}">
      <dgm:prSet/>
      <dgm:spPr/>
      <dgm:t>
        <a:bodyPr/>
        <a:lstStyle/>
        <a:p>
          <a:endParaRPr lang="en-US"/>
        </a:p>
      </dgm:t>
    </dgm:pt>
    <dgm:pt modelId="{D2CFA6A1-43BD-4029-8576-6D3DA227D5A9}" type="sibTrans" cxnId="{7718BB1F-02CB-488F-8268-58E6203CCCE5}">
      <dgm:prSet/>
      <dgm:spPr/>
      <dgm:t>
        <a:bodyPr/>
        <a:lstStyle/>
        <a:p>
          <a:endParaRPr lang="en-US"/>
        </a:p>
      </dgm:t>
    </dgm:pt>
    <dgm:pt modelId="{612FF054-B215-4125-89CE-89C6077DB895}">
      <dgm:prSet phldrT="[Text]"/>
      <dgm:spPr/>
      <dgm:t>
        <a:bodyPr/>
        <a:lstStyle/>
        <a:p>
          <a:pPr>
            <a:buFont typeface="Wingdings" panose="05000000000000000000" pitchFamily="2" charset="2"/>
            <a:buChar char="q"/>
          </a:pPr>
          <a:r>
            <a:rPr lang="en-US"/>
            <a:t>Confirm service implementation plans with the case manager.</a:t>
          </a:r>
        </a:p>
      </dgm:t>
    </dgm:pt>
    <dgm:pt modelId="{BFC5B082-AB4E-44D3-866A-79932CC50081}" type="parTrans" cxnId="{1BB9B4CF-54B3-41FA-922E-DAE63BF16A26}">
      <dgm:prSet/>
      <dgm:spPr/>
      <dgm:t>
        <a:bodyPr/>
        <a:lstStyle/>
        <a:p>
          <a:endParaRPr lang="en-US"/>
        </a:p>
      </dgm:t>
    </dgm:pt>
    <dgm:pt modelId="{D3D35125-988B-4038-9FAC-F72B043407BB}" type="sibTrans" cxnId="{1BB9B4CF-54B3-41FA-922E-DAE63BF16A26}">
      <dgm:prSet/>
      <dgm:spPr/>
      <dgm:t>
        <a:bodyPr/>
        <a:lstStyle/>
        <a:p>
          <a:endParaRPr lang="en-US"/>
        </a:p>
      </dgm:t>
    </dgm:pt>
    <dgm:pt modelId="{8E57C565-A32D-4414-ACF4-3E4A0CD8D482}">
      <dgm:prSet phldrT="[Text]"/>
      <dgm:spPr/>
      <dgm:t>
        <a:bodyPr/>
        <a:lstStyle/>
        <a:p>
          <a:pPr>
            <a:buFont typeface="Wingdings" panose="05000000000000000000" pitchFamily="2" charset="2"/>
            <a:buChar char="q"/>
          </a:pPr>
          <a:r>
            <a:rPr lang="en-US"/>
            <a:t>Confirm that the case manager has communicated IEP services and supports with staff.</a:t>
          </a:r>
        </a:p>
      </dgm:t>
    </dgm:pt>
    <dgm:pt modelId="{D0B4F94E-9EFD-4120-8D5D-FCCB81D8D866}" type="parTrans" cxnId="{3060AC87-682F-4254-9B66-15CEEA4DFA10}">
      <dgm:prSet/>
      <dgm:spPr/>
      <dgm:t>
        <a:bodyPr/>
        <a:lstStyle/>
        <a:p>
          <a:endParaRPr lang="en-US"/>
        </a:p>
      </dgm:t>
    </dgm:pt>
    <dgm:pt modelId="{4E82B43B-6190-4FFC-8A93-50759C3AF8BD}" type="sibTrans" cxnId="{3060AC87-682F-4254-9B66-15CEEA4DFA10}">
      <dgm:prSet/>
      <dgm:spPr/>
      <dgm:t>
        <a:bodyPr/>
        <a:lstStyle/>
        <a:p>
          <a:endParaRPr lang="en-US"/>
        </a:p>
      </dgm:t>
    </dgm:pt>
    <dgm:pt modelId="{6491461C-0654-4560-B8F8-4B92D1AEE609}">
      <dgm:prSet phldrT="[Text]"/>
      <dgm:spPr/>
      <dgm:t>
        <a:bodyPr/>
        <a:lstStyle/>
        <a:p>
          <a:pPr>
            <a:buFont typeface="Wingdings" panose="05000000000000000000" pitchFamily="2" charset="2"/>
            <a:buChar char="q"/>
          </a:pPr>
          <a:r>
            <a:rPr lang="en-US"/>
            <a:t>Ensure that the IEP implementation plan has been communicated with the family.</a:t>
          </a:r>
        </a:p>
      </dgm:t>
    </dgm:pt>
    <dgm:pt modelId="{9B95C1BD-F97C-438C-8F05-03C56F1AE3DE}" type="parTrans" cxnId="{55B16A65-7F28-4EBC-B24D-D792D9C0ABFA}">
      <dgm:prSet/>
      <dgm:spPr/>
      <dgm:t>
        <a:bodyPr/>
        <a:lstStyle/>
        <a:p>
          <a:endParaRPr lang="en-US"/>
        </a:p>
      </dgm:t>
    </dgm:pt>
    <dgm:pt modelId="{ED8D3E68-9460-41AB-8894-5C52BD3E5749}" type="sibTrans" cxnId="{55B16A65-7F28-4EBC-B24D-D792D9C0ABFA}">
      <dgm:prSet/>
      <dgm:spPr/>
      <dgm:t>
        <a:bodyPr/>
        <a:lstStyle/>
        <a:p>
          <a:endParaRPr lang="en-US"/>
        </a:p>
      </dgm:t>
    </dgm:pt>
    <dgm:pt modelId="{0FD252E7-60AE-4100-BEF6-57B9C45AD91F}">
      <dgm:prSet phldrT="[Text]"/>
      <dgm:spPr/>
      <dgm:t>
        <a:bodyPr/>
        <a:lstStyle/>
        <a:p>
          <a:pPr>
            <a:buFont typeface="Wingdings" panose="05000000000000000000" pitchFamily="2" charset="2"/>
            <a:buChar char="q"/>
          </a:pPr>
          <a:r>
            <a:rPr lang="en-US"/>
            <a:t>Meet regularly with the case manager to review IEP implementation and the student's progress.</a:t>
          </a:r>
        </a:p>
      </dgm:t>
    </dgm:pt>
    <dgm:pt modelId="{76B28D0B-E446-4991-90C1-37B0FF9AC96C}" type="parTrans" cxnId="{99DE3F80-ECAC-451A-87E4-45FF8A2B3FBE}">
      <dgm:prSet/>
      <dgm:spPr/>
      <dgm:t>
        <a:bodyPr/>
        <a:lstStyle/>
        <a:p>
          <a:endParaRPr lang="en-US"/>
        </a:p>
      </dgm:t>
    </dgm:pt>
    <dgm:pt modelId="{C43F1B5A-248A-49F7-92F1-85FF57FCB719}" type="sibTrans" cxnId="{99DE3F80-ECAC-451A-87E4-45FF8A2B3FBE}">
      <dgm:prSet/>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 modelId="{7C182CD1-BCC3-422B-B88F-0EAA8ADB4304}" type="pres">
      <dgm:prSet presAssocID="{CB9C53C4-F5BE-4E89-AAEA-D35508E0EA0E}" presName="parentText" presStyleLbl="node1" presStyleIdx="0" presStyleCnt="1">
        <dgm:presLayoutVars>
          <dgm:chMax val="0"/>
          <dgm:bulletEnabled val="1"/>
        </dgm:presLayoutVars>
      </dgm:prSet>
      <dgm:spPr/>
    </dgm:pt>
    <dgm:pt modelId="{22A2888A-8ED3-4524-A824-BAD150E01CB5}" type="pres">
      <dgm:prSet presAssocID="{CB9C53C4-F5BE-4E89-AAEA-D35508E0EA0E}" presName="childText" presStyleLbl="revTx" presStyleIdx="0" presStyleCnt="1">
        <dgm:presLayoutVars>
          <dgm:bulletEnabled val="1"/>
        </dgm:presLayoutVars>
      </dgm:prSet>
      <dgm:spPr/>
    </dgm:pt>
  </dgm:ptLst>
  <dgm:cxnLst>
    <dgm:cxn modelId="{7718BB1F-02CB-488F-8268-58E6203CCCE5}" srcId="{0685B44B-268B-4971-81E2-0A5F51F769F9}" destId="{CB9C53C4-F5BE-4E89-AAEA-D35508E0EA0E}" srcOrd="0" destOrd="0" parTransId="{6883F75B-EC63-4AC1-AB4B-6154BED14B91}" sibTransId="{D2CFA6A1-43BD-4029-8576-6D3DA227D5A9}"/>
    <dgm:cxn modelId="{6FB44D2C-5AE5-44EF-8703-F6D29A2F4867}" type="presOf" srcId="{CB9C53C4-F5BE-4E89-AAEA-D35508E0EA0E}" destId="{7C182CD1-BCC3-422B-B88F-0EAA8ADB4304}" srcOrd="0" destOrd="0" presId="urn:microsoft.com/office/officeart/2005/8/layout/vList2"/>
    <dgm:cxn modelId="{55B16A65-7F28-4EBC-B24D-D792D9C0ABFA}" srcId="{CB9C53C4-F5BE-4E89-AAEA-D35508E0EA0E}" destId="{6491461C-0654-4560-B8F8-4B92D1AEE609}" srcOrd="2" destOrd="0" parTransId="{9B95C1BD-F97C-438C-8F05-03C56F1AE3DE}" sibTransId="{ED8D3E68-9460-41AB-8894-5C52BD3E5749}"/>
    <dgm:cxn modelId="{99DE3F80-ECAC-451A-87E4-45FF8A2B3FBE}" srcId="{CB9C53C4-F5BE-4E89-AAEA-D35508E0EA0E}" destId="{0FD252E7-60AE-4100-BEF6-57B9C45AD91F}" srcOrd="3" destOrd="0" parTransId="{76B28D0B-E446-4991-90C1-37B0FF9AC96C}" sibTransId="{C43F1B5A-248A-49F7-92F1-85FF57FCB719}"/>
    <dgm:cxn modelId="{7D14A981-7A43-4602-9765-E0F3BE7F7EDD}" type="presOf" srcId="{0FD252E7-60AE-4100-BEF6-57B9C45AD91F}" destId="{22A2888A-8ED3-4524-A824-BAD150E01CB5}" srcOrd="0" destOrd="3" presId="urn:microsoft.com/office/officeart/2005/8/layout/vList2"/>
    <dgm:cxn modelId="{3060AC87-682F-4254-9B66-15CEEA4DFA10}" srcId="{CB9C53C4-F5BE-4E89-AAEA-D35508E0EA0E}" destId="{8E57C565-A32D-4414-ACF4-3E4A0CD8D482}" srcOrd="1" destOrd="0" parTransId="{D0B4F94E-9EFD-4120-8D5D-FCCB81D8D866}" sibTransId="{4E82B43B-6190-4FFC-8A93-50759C3AF8BD}"/>
    <dgm:cxn modelId="{09384497-78A3-4457-9BCA-ADA1070AACCE}" type="presOf" srcId="{0685B44B-268B-4971-81E2-0A5F51F769F9}" destId="{DEB4AAEE-5997-46FF-BB89-EE84014E0C8D}" srcOrd="0" destOrd="0" presId="urn:microsoft.com/office/officeart/2005/8/layout/vList2"/>
    <dgm:cxn modelId="{AD29E8A4-4457-44BF-8AC5-09F8DBD9A612}" type="presOf" srcId="{6491461C-0654-4560-B8F8-4B92D1AEE609}" destId="{22A2888A-8ED3-4524-A824-BAD150E01CB5}" srcOrd="0" destOrd="2" presId="urn:microsoft.com/office/officeart/2005/8/layout/vList2"/>
    <dgm:cxn modelId="{81C45CC0-9B2A-4EB7-8292-F9EC9280F4ED}" type="presOf" srcId="{8E57C565-A32D-4414-ACF4-3E4A0CD8D482}" destId="{22A2888A-8ED3-4524-A824-BAD150E01CB5}" srcOrd="0" destOrd="1" presId="urn:microsoft.com/office/officeart/2005/8/layout/vList2"/>
    <dgm:cxn modelId="{F89C05CD-504C-49B8-82D5-13138E28937B}" type="presOf" srcId="{612FF054-B215-4125-89CE-89C6077DB895}" destId="{22A2888A-8ED3-4524-A824-BAD150E01CB5}" srcOrd="0" destOrd="0" presId="urn:microsoft.com/office/officeart/2005/8/layout/vList2"/>
    <dgm:cxn modelId="{1BB9B4CF-54B3-41FA-922E-DAE63BF16A26}" srcId="{CB9C53C4-F5BE-4E89-AAEA-D35508E0EA0E}" destId="{612FF054-B215-4125-89CE-89C6077DB895}" srcOrd="0" destOrd="0" parTransId="{BFC5B082-AB4E-44D3-866A-79932CC50081}" sibTransId="{D3D35125-988B-4038-9FAC-F72B043407BB}"/>
    <dgm:cxn modelId="{937AA565-DF89-4EF6-A760-272A891A5248}" type="presParOf" srcId="{DEB4AAEE-5997-46FF-BB89-EE84014E0C8D}" destId="{7C182CD1-BCC3-422B-B88F-0EAA8ADB4304}" srcOrd="0" destOrd="0" presId="urn:microsoft.com/office/officeart/2005/8/layout/vList2"/>
    <dgm:cxn modelId="{9F7D33E1-43A6-4F59-A98B-252261D73779}" type="presParOf" srcId="{DEB4AAEE-5997-46FF-BB89-EE84014E0C8D}" destId="{22A2888A-8ED3-4524-A824-BAD150E01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E8238-8F0C-4B93-9900-53EEA677162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CE4395F-DF48-4A8F-AD5B-29C9CDC1BEA3}">
      <dgm:prSet phldr="0"/>
      <dgm:spPr/>
      <dgm:t>
        <a:bodyPr/>
        <a:lstStyle/>
        <a:p>
          <a:pPr rtl="0"/>
          <a:r>
            <a:rPr lang="en-US" sz="1100">
              <a:solidFill>
                <a:srgbClr val="444444"/>
              </a:solidFill>
              <a:latin typeface="Calibri"/>
              <a:ea typeface="Calibri"/>
              <a:cs typeface="Calibri"/>
            </a:rPr>
            <a:t>Preparation strategies</a:t>
          </a:r>
        </a:p>
      </dgm:t>
    </dgm:pt>
    <dgm:pt modelId="{7917DBB8-289C-44AB-8290-8BC2873851FF}" type="parTrans" cxnId="{24F5333B-BB13-4454-82F8-69D0C78ECC55}">
      <dgm:prSet/>
      <dgm:spPr/>
      <dgm:t>
        <a:bodyPr/>
        <a:lstStyle/>
        <a:p>
          <a:endParaRPr lang="en-US"/>
        </a:p>
      </dgm:t>
    </dgm:pt>
    <dgm:pt modelId="{D8EAE358-1A2E-4FCD-8260-B769DDF51788}" type="sibTrans" cxnId="{24F5333B-BB13-4454-82F8-69D0C78ECC55}">
      <dgm:prSet/>
      <dgm:spPr/>
      <dgm:t>
        <a:bodyPr/>
        <a:lstStyle/>
        <a:p>
          <a:endParaRPr lang="en-US"/>
        </a:p>
      </dgm:t>
    </dgm:pt>
    <dgm:pt modelId="{E478375E-C19A-4C5A-AB1D-699F0906A866}">
      <dgm:prSet phldr="0"/>
      <dgm:spPr/>
      <dgm:t>
        <a:bodyPr/>
        <a:lstStyle/>
        <a:p>
          <a:r>
            <a:rPr lang="en-US" sz="1100">
              <a:solidFill>
                <a:srgbClr val="444444"/>
              </a:solidFill>
              <a:latin typeface="Calibri"/>
              <a:ea typeface="Calibri"/>
              <a:cs typeface="Calibri"/>
            </a:rPr>
            <a:t>Meeting facilitation strategies</a:t>
          </a:r>
        </a:p>
      </dgm:t>
    </dgm:pt>
    <dgm:pt modelId="{E881EE05-AA3E-40B5-95A7-50BA54AE4139}" type="parTrans" cxnId="{70194AEF-6C94-4ADA-8712-857DD0F42F34}">
      <dgm:prSet/>
      <dgm:spPr/>
      <dgm:t>
        <a:bodyPr/>
        <a:lstStyle/>
        <a:p>
          <a:endParaRPr lang="en-US"/>
        </a:p>
      </dgm:t>
    </dgm:pt>
    <dgm:pt modelId="{0320C6FE-BDEE-4410-9129-FE02FEB1DF38}" type="sibTrans" cxnId="{70194AEF-6C94-4ADA-8712-857DD0F42F34}">
      <dgm:prSet/>
      <dgm:spPr/>
      <dgm:t>
        <a:bodyPr/>
        <a:lstStyle/>
        <a:p>
          <a:endParaRPr lang="en-US"/>
        </a:p>
      </dgm:t>
    </dgm:pt>
    <dgm:pt modelId="{1CCE28F9-446E-4123-8E5E-17B4A45C4404}">
      <dgm:prSet phldr="0"/>
      <dgm:spPr/>
      <dgm:t>
        <a:bodyPr/>
        <a:lstStyle/>
        <a:p>
          <a:r>
            <a:rPr lang="en-US" sz="1100">
              <a:solidFill>
                <a:srgbClr val="444444"/>
              </a:solidFill>
              <a:latin typeface="Calibri"/>
              <a:ea typeface="Calibri"/>
              <a:cs typeface="Calibri"/>
            </a:rPr>
            <a:t>Postmeeting follow-through</a:t>
          </a:r>
        </a:p>
      </dgm:t>
    </dgm:pt>
    <dgm:pt modelId="{66DF0B0A-BEB6-484B-AB89-6430E411A68C}" type="parTrans" cxnId="{8470C087-AB8E-474B-AE43-8EE712E21AF2}">
      <dgm:prSet/>
      <dgm:spPr/>
      <dgm:t>
        <a:bodyPr/>
        <a:lstStyle/>
        <a:p>
          <a:endParaRPr lang="en-US"/>
        </a:p>
      </dgm:t>
    </dgm:pt>
    <dgm:pt modelId="{3AD9FF97-C38B-4C32-BEDA-A9F0A06BCE7F}" type="sibTrans" cxnId="{8470C087-AB8E-474B-AE43-8EE712E21AF2}">
      <dgm:prSet/>
      <dgm:spPr/>
      <dgm:t>
        <a:bodyPr/>
        <a:lstStyle/>
        <a:p>
          <a:endParaRPr lang="en-US"/>
        </a:p>
      </dgm:t>
    </dgm:pt>
    <dgm:pt modelId="{A6449A2C-2488-4EBB-8B54-645031145530}" type="pres">
      <dgm:prSet presAssocID="{2D3E8238-8F0C-4B93-9900-53EEA677162E}" presName="Name0" presStyleCnt="0">
        <dgm:presLayoutVars>
          <dgm:dir/>
          <dgm:resizeHandles val="exact"/>
        </dgm:presLayoutVars>
      </dgm:prSet>
      <dgm:spPr/>
    </dgm:pt>
    <dgm:pt modelId="{D3710F21-C2FF-422F-B28B-09D91D458F3C}" type="pres">
      <dgm:prSet presAssocID="{2D3E8238-8F0C-4B93-9900-53EEA677162E}" presName="arrow" presStyleLbl="bgShp" presStyleIdx="0" presStyleCnt="1"/>
      <dgm:spPr/>
    </dgm:pt>
    <dgm:pt modelId="{E736483E-836C-4B9E-883F-AC9A2711FA70}" type="pres">
      <dgm:prSet presAssocID="{2D3E8238-8F0C-4B93-9900-53EEA677162E}" presName="points" presStyleCnt="0"/>
      <dgm:spPr/>
    </dgm:pt>
    <dgm:pt modelId="{CEC1E8E4-1ED4-4F75-A871-08D397DDBB21}" type="pres">
      <dgm:prSet presAssocID="{3CE4395F-DF48-4A8F-AD5B-29C9CDC1BEA3}" presName="compositeA" presStyleCnt="0"/>
      <dgm:spPr/>
    </dgm:pt>
    <dgm:pt modelId="{B71AA174-93CC-47F7-9A4A-B6125E22A9E5}" type="pres">
      <dgm:prSet presAssocID="{3CE4395F-DF48-4A8F-AD5B-29C9CDC1BEA3}" presName="textA" presStyleLbl="revTx" presStyleIdx="0" presStyleCnt="3">
        <dgm:presLayoutVars>
          <dgm:bulletEnabled val="1"/>
        </dgm:presLayoutVars>
      </dgm:prSet>
      <dgm:spPr/>
    </dgm:pt>
    <dgm:pt modelId="{DF372510-B820-4558-B105-2DCC3DC6661E}" type="pres">
      <dgm:prSet presAssocID="{3CE4395F-DF48-4A8F-AD5B-29C9CDC1BEA3}" presName="circleA" presStyleLbl="node1" presStyleIdx="0" presStyleCnt="3"/>
      <dgm:spPr/>
    </dgm:pt>
    <dgm:pt modelId="{06AB96FD-F84A-4BA8-9D19-C5A889A3BF48}" type="pres">
      <dgm:prSet presAssocID="{3CE4395F-DF48-4A8F-AD5B-29C9CDC1BEA3}" presName="spaceA" presStyleCnt="0"/>
      <dgm:spPr/>
    </dgm:pt>
    <dgm:pt modelId="{9D0BCDBC-FD0E-491B-94EC-D58D32F9C5E8}" type="pres">
      <dgm:prSet presAssocID="{D8EAE358-1A2E-4FCD-8260-B769DDF51788}" presName="space" presStyleCnt="0"/>
      <dgm:spPr/>
    </dgm:pt>
    <dgm:pt modelId="{C35E6923-1F89-4BC4-8F94-5416A30854F3}" type="pres">
      <dgm:prSet presAssocID="{E478375E-C19A-4C5A-AB1D-699F0906A866}" presName="compositeB" presStyleCnt="0"/>
      <dgm:spPr/>
    </dgm:pt>
    <dgm:pt modelId="{B3698739-C48D-4023-BCB3-7B11262CBE67}" type="pres">
      <dgm:prSet presAssocID="{E478375E-C19A-4C5A-AB1D-699F0906A866}" presName="textB" presStyleLbl="revTx" presStyleIdx="1" presStyleCnt="3">
        <dgm:presLayoutVars>
          <dgm:bulletEnabled val="1"/>
        </dgm:presLayoutVars>
      </dgm:prSet>
      <dgm:spPr/>
    </dgm:pt>
    <dgm:pt modelId="{1CA7455E-F520-43C5-BB47-DEAB38713EDA}" type="pres">
      <dgm:prSet presAssocID="{E478375E-C19A-4C5A-AB1D-699F0906A866}" presName="circleB" presStyleLbl="node1" presStyleIdx="1" presStyleCnt="3"/>
      <dgm:spPr/>
    </dgm:pt>
    <dgm:pt modelId="{24EBFDA3-9D72-4D74-9749-D30FC6351171}" type="pres">
      <dgm:prSet presAssocID="{E478375E-C19A-4C5A-AB1D-699F0906A866}" presName="spaceB" presStyleCnt="0"/>
      <dgm:spPr/>
    </dgm:pt>
    <dgm:pt modelId="{3757E3CB-1759-497D-B985-40184BE1918F}" type="pres">
      <dgm:prSet presAssocID="{0320C6FE-BDEE-4410-9129-FE02FEB1DF38}" presName="space" presStyleCnt="0"/>
      <dgm:spPr/>
    </dgm:pt>
    <dgm:pt modelId="{20E6D16D-1D0C-4BFA-8678-AFF18FC0D2C6}" type="pres">
      <dgm:prSet presAssocID="{1CCE28F9-446E-4123-8E5E-17B4A45C4404}" presName="compositeA" presStyleCnt="0"/>
      <dgm:spPr/>
    </dgm:pt>
    <dgm:pt modelId="{C6C5F21F-B500-4770-9B07-BE3C66E79ADE}" type="pres">
      <dgm:prSet presAssocID="{1CCE28F9-446E-4123-8E5E-17B4A45C4404}" presName="textA" presStyleLbl="revTx" presStyleIdx="2" presStyleCnt="3">
        <dgm:presLayoutVars>
          <dgm:bulletEnabled val="1"/>
        </dgm:presLayoutVars>
      </dgm:prSet>
      <dgm:spPr/>
    </dgm:pt>
    <dgm:pt modelId="{7F055FD3-0E8B-4923-BAF8-922EFD083357}" type="pres">
      <dgm:prSet presAssocID="{1CCE28F9-446E-4123-8E5E-17B4A45C4404}" presName="circleA" presStyleLbl="node1" presStyleIdx="2" presStyleCnt="3"/>
      <dgm:spPr/>
    </dgm:pt>
    <dgm:pt modelId="{72D7E5AA-F4DB-4170-8515-B5C660541D9B}" type="pres">
      <dgm:prSet presAssocID="{1CCE28F9-446E-4123-8E5E-17B4A45C4404}" presName="spaceA" presStyleCnt="0"/>
      <dgm:spPr/>
    </dgm:pt>
  </dgm:ptLst>
  <dgm:cxnLst>
    <dgm:cxn modelId="{FA2FEF2E-34F8-4B74-A3C7-C105AF651980}" type="presOf" srcId="{3CE4395F-DF48-4A8F-AD5B-29C9CDC1BEA3}" destId="{B71AA174-93CC-47F7-9A4A-B6125E22A9E5}" srcOrd="0" destOrd="0" presId="urn:microsoft.com/office/officeart/2005/8/layout/hProcess11"/>
    <dgm:cxn modelId="{24F5333B-BB13-4454-82F8-69D0C78ECC55}" srcId="{2D3E8238-8F0C-4B93-9900-53EEA677162E}" destId="{3CE4395F-DF48-4A8F-AD5B-29C9CDC1BEA3}" srcOrd="0" destOrd="0" parTransId="{7917DBB8-289C-44AB-8290-8BC2873851FF}" sibTransId="{D8EAE358-1A2E-4FCD-8260-B769DDF51788}"/>
    <dgm:cxn modelId="{2BBC7160-B66F-4FA9-96AB-9A92EC381198}" type="presOf" srcId="{E478375E-C19A-4C5A-AB1D-699F0906A866}" destId="{B3698739-C48D-4023-BCB3-7B11262CBE67}" srcOrd="0" destOrd="0" presId="urn:microsoft.com/office/officeart/2005/8/layout/hProcess11"/>
    <dgm:cxn modelId="{23F2467B-454A-4BA8-A874-4799F4C1FD3B}" type="presOf" srcId="{1CCE28F9-446E-4123-8E5E-17B4A45C4404}" destId="{C6C5F21F-B500-4770-9B07-BE3C66E79ADE}" srcOrd="0" destOrd="0" presId="urn:microsoft.com/office/officeart/2005/8/layout/hProcess11"/>
    <dgm:cxn modelId="{F3354F87-01DF-4B6E-A4AD-64CCB81469FE}" type="presOf" srcId="{2D3E8238-8F0C-4B93-9900-53EEA677162E}" destId="{A6449A2C-2488-4EBB-8B54-645031145530}" srcOrd="0" destOrd="0" presId="urn:microsoft.com/office/officeart/2005/8/layout/hProcess11"/>
    <dgm:cxn modelId="{8470C087-AB8E-474B-AE43-8EE712E21AF2}" srcId="{2D3E8238-8F0C-4B93-9900-53EEA677162E}" destId="{1CCE28F9-446E-4123-8E5E-17B4A45C4404}" srcOrd="2" destOrd="0" parTransId="{66DF0B0A-BEB6-484B-AB89-6430E411A68C}" sibTransId="{3AD9FF97-C38B-4C32-BEDA-A9F0A06BCE7F}"/>
    <dgm:cxn modelId="{70194AEF-6C94-4ADA-8712-857DD0F42F34}" srcId="{2D3E8238-8F0C-4B93-9900-53EEA677162E}" destId="{E478375E-C19A-4C5A-AB1D-699F0906A866}" srcOrd="1" destOrd="0" parTransId="{E881EE05-AA3E-40B5-95A7-50BA54AE4139}" sibTransId="{0320C6FE-BDEE-4410-9129-FE02FEB1DF38}"/>
    <dgm:cxn modelId="{D7429805-3B31-421F-B77C-16032210EF81}" type="presParOf" srcId="{A6449A2C-2488-4EBB-8B54-645031145530}" destId="{D3710F21-C2FF-422F-B28B-09D91D458F3C}" srcOrd="0" destOrd="0" presId="urn:microsoft.com/office/officeart/2005/8/layout/hProcess11"/>
    <dgm:cxn modelId="{DA63AFA2-3536-4B99-B9AE-28BDCDBB74D7}" type="presParOf" srcId="{A6449A2C-2488-4EBB-8B54-645031145530}" destId="{E736483E-836C-4B9E-883F-AC9A2711FA70}" srcOrd="1" destOrd="0" presId="urn:microsoft.com/office/officeart/2005/8/layout/hProcess11"/>
    <dgm:cxn modelId="{2943309E-386E-4146-BF10-40AF4689C452}" type="presParOf" srcId="{E736483E-836C-4B9E-883F-AC9A2711FA70}" destId="{CEC1E8E4-1ED4-4F75-A871-08D397DDBB21}" srcOrd="0" destOrd="0" presId="urn:microsoft.com/office/officeart/2005/8/layout/hProcess11"/>
    <dgm:cxn modelId="{E466EE3A-8627-4BA6-9934-79A38DE4AB00}" type="presParOf" srcId="{CEC1E8E4-1ED4-4F75-A871-08D397DDBB21}" destId="{B71AA174-93CC-47F7-9A4A-B6125E22A9E5}" srcOrd="0" destOrd="0" presId="urn:microsoft.com/office/officeart/2005/8/layout/hProcess11"/>
    <dgm:cxn modelId="{7F0E45F8-A9AA-4ADA-ADC4-C96CE6321B41}" type="presParOf" srcId="{CEC1E8E4-1ED4-4F75-A871-08D397DDBB21}" destId="{DF372510-B820-4558-B105-2DCC3DC6661E}" srcOrd="1" destOrd="0" presId="urn:microsoft.com/office/officeart/2005/8/layout/hProcess11"/>
    <dgm:cxn modelId="{92DC8A59-DDED-443C-B80D-CC3E3677ACB2}" type="presParOf" srcId="{CEC1E8E4-1ED4-4F75-A871-08D397DDBB21}" destId="{06AB96FD-F84A-4BA8-9D19-C5A889A3BF48}" srcOrd="2" destOrd="0" presId="urn:microsoft.com/office/officeart/2005/8/layout/hProcess11"/>
    <dgm:cxn modelId="{61D016EA-E644-4E51-B4EF-B1A101DD95B8}" type="presParOf" srcId="{E736483E-836C-4B9E-883F-AC9A2711FA70}" destId="{9D0BCDBC-FD0E-491B-94EC-D58D32F9C5E8}" srcOrd="1" destOrd="0" presId="urn:microsoft.com/office/officeart/2005/8/layout/hProcess11"/>
    <dgm:cxn modelId="{0B1169CC-FB03-4C58-B717-1E1994FDA246}" type="presParOf" srcId="{E736483E-836C-4B9E-883F-AC9A2711FA70}" destId="{C35E6923-1F89-4BC4-8F94-5416A30854F3}" srcOrd="2" destOrd="0" presId="urn:microsoft.com/office/officeart/2005/8/layout/hProcess11"/>
    <dgm:cxn modelId="{7A6C9F39-C6F3-44E1-A60B-978D0978B73F}" type="presParOf" srcId="{C35E6923-1F89-4BC4-8F94-5416A30854F3}" destId="{B3698739-C48D-4023-BCB3-7B11262CBE67}" srcOrd="0" destOrd="0" presId="urn:microsoft.com/office/officeart/2005/8/layout/hProcess11"/>
    <dgm:cxn modelId="{296CEEAF-47B6-4619-A5C2-8340C244C4BA}" type="presParOf" srcId="{C35E6923-1F89-4BC4-8F94-5416A30854F3}" destId="{1CA7455E-F520-43C5-BB47-DEAB38713EDA}" srcOrd="1" destOrd="0" presId="urn:microsoft.com/office/officeart/2005/8/layout/hProcess11"/>
    <dgm:cxn modelId="{3C6A9805-17AA-40E8-915B-BDF242CBBA4D}" type="presParOf" srcId="{C35E6923-1F89-4BC4-8F94-5416A30854F3}" destId="{24EBFDA3-9D72-4D74-9749-D30FC6351171}" srcOrd="2" destOrd="0" presId="urn:microsoft.com/office/officeart/2005/8/layout/hProcess11"/>
    <dgm:cxn modelId="{00721710-D3BF-4831-B49D-FFBD41B63D01}" type="presParOf" srcId="{E736483E-836C-4B9E-883F-AC9A2711FA70}" destId="{3757E3CB-1759-497D-B985-40184BE1918F}" srcOrd="3" destOrd="0" presId="urn:microsoft.com/office/officeart/2005/8/layout/hProcess11"/>
    <dgm:cxn modelId="{D3FFEEA6-F4D2-42AE-BBE9-5BF030C737B6}" type="presParOf" srcId="{E736483E-836C-4B9E-883F-AC9A2711FA70}" destId="{20E6D16D-1D0C-4BFA-8678-AFF18FC0D2C6}" srcOrd="4" destOrd="0" presId="urn:microsoft.com/office/officeart/2005/8/layout/hProcess11"/>
    <dgm:cxn modelId="{1406293B-85C0-40C1-8C57-BB3F58CF6D54}" type="presParOf" srcId="{20E6D16D-1D0C-4BFA-8678-AFF18FC0D2C6}" destId="{C6C5F21F-B500-4770-9B07-BE3C66E79ADE}" srcOrd="0" destOrd="0" presId="urn:microsoft.com/office/officeart/2005/8/layout/hProcess11"/>
    <dgm:cxn modelId="{381DD6ED-C855-419E-9DD5-6716159E75F9}" type="presParOf" srcId="{20E6D16D-1D0C-4BFA-8678-AFF18FC0D2C6}" destId="{7F055FD3-0E8B-4923-BAF8-922EFD083357}" srcOrd="1" destOrd="0" presId="urn:microsoft.com/office/officeart/2005/8/layout/hProcess11"/>
    <dgm:cxn modelId="{CF1EA03B-6088-4999-AFFD-8301E1EC58D2}" type="presParOf" srcId="{20E6D16D-1D0C-4BFA-8678-AFF18FC0D2C6}" destId="{72D7E5AA-F4DB-4170-8515-B5C660541D9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C53C4-F5BE-4E89-AAEA-D35508E0EA0E}">
      <dgm:prSet phldrT="[Text]" custT="1"/>
      <dgm:spPr/>
      <dgm:t>
        <a:bodyPr/>
        <a:lstStyle/>
        <a:p>
          <a:r>
            <a:rPr lang="en-US" sz="2400" b="1"/>
            <a:t>Before</a:t>
          </a:r>
        </a:p>
      </dgm:t>
    </dgm:pt>
    <dgm:pt modelId="{6883F75B-EC63-4AC1-AB4B-6154BED14B91}" type="parTrans" cxnId="{7718BB1F-02CB-488F-8268-58E6203CCCE5}">
      <dgm:prSet/>
      <dgm:spPr/>
      <dgm:t>
        <a:bodyPr/>
        <a:lstStyle/>
        <a:p>
          <a:endParaRPr lang="en-US"/>
        </a:p>
      </dgm:t>
    </dgm:pt>
    <dgm:pt modelId="{D2CFA6A1-43BD-4029-8576-6D3DA227D5A9}" type="sibTrans" cxnId="{7718BB1F-02CB-488F-8268-58E6203CCCE5}">
      <dgm:prSet/>
      <dgm:spPr/>
      <dgm:t>
        <a:bodyPr/>
        <a:lstStyle/>
        <a:p>
          <a:endParaRPr lang="en-US"/>
        </a:p>
      </dgm:t>
    </dgm:pt>
    <dgm:pt modelId="{612FF054-B215-4125-89CE-89C6077DB895}">
      <dgm:prSet phldrT="[Text]"/>
      <dgm:spPr/>
      <dgm:t>
        <a:bodyPr/>
        <a:lstStyle/>
        <a:p>
          <a:pPr>
            <a:buFont typeface="Wingdings" panose="05000000000000000000" pitchFamily="2" charset="2"/>
            <a:buChar char="q"/>
          </a:pPr>
          <a:r>
            <a:rPr lang="en-US" sz="2300">
              <a:latin typeface="Open Sans" panose="020B0606030504020204" pitchFamily="34" charset="0"/>
              <a:ea typeface="Open Sans" panose="020B0606030504020204" pitchFamily="34" charset="0"/>
              <a:cs typeface="Open Sans" panose="020B0606030504020204" pitchFamily="34" charset="0"/>
            </a:rPr>
            <a:t>Complete premeeting checklists (confirm that team members are in attendance, meeting materials are prepared, an agenda is drafted, IEP elements are drafted, and team members have reviewed student data).</a:t>
          </a:r>
          <a:endParaRPr lang="en-US" sz="2300"/>
        </a:p>
      </dgm:t>
    </dgm:pt>
    <dgm:pt modelId="{BFC5B082-AB4E-44D3-866A-79932CC50081}" type="parTrans" cxnId="{1BB9B4CF-54B3-41FA-922E-DAE63BF16A26}">
      <dgm:prSet/>
      <dgm:spPr/>
      <dgm:t>
        <a:bodyPr/>
        <a:lstStyle/>
        <a:p>
          <a:endParaRPr lang="en-US"/>
        </a:p>
      </dgm:t>
    </dgm:pt>
    <dgm:pt modelId="{D3D35125-988B-4038-9FAC-F72B043407BB}" type="sibTrans" cxnId="{1BB9B4CF-54B3-41FA-922E-DAE63BF16A26}">
      <dgm:prSet/>
      <dgm:spPr/>
      <dgm:t>
        <a:bodyPr/>
        <a:lstStyle/>
        <a:p>
          <a:endParaRPr lang="en-US"/>
        </a:p>
      </dgm:t>
    </dgm:pt>
    <dgm:pt modelId="{3AA308AC-CBDF-4F27-B80E-F9AB6C2CCDE4}">
      <dgm:prSet/>
      <dgm:spPr/>
      <dgm:t>
        <a:bodyPr/>
        <a:lstStyle/>
        <a:p>
          <a:pPr>
            <a:buFont typeface="Wingdings" panose="05000000000000000000" pitchFamily="2" charset="2"/>
            <a:buChar char="q"/>
          </a:pPr>
          <a:r>
            <a:rPr lang="en-US">
              <a:latin typeface="Open Sans" panose="020B0606030504020204" pitchFamily="34" charset="0"/>
              <a:ea typeface="Open Sans" panose="020B0606030504020204" pitchFamily="34" charset="0"/>
              <a:cs typeface="Open Sans" panose="020B0606030504020204" pitchFamily="34" charset="0"/>
            </a:rPr>
            <a:t>Complete premeeting check-ins with special education case managers and teachers.</a:t>
          </a:r>
        </a:p>
      </dgm:t>
    </dgm:pt>
    <dgm:pt modelId="{FD23C8EB-0E3F-443C-A410-1119A7917274}" type="parTrans" cxnId="{188620AA-5E4F-4C30-BE6D-163EDB8D932E}">
      <dgm:prSet/>
      <dgm:spPr/>
      <dgm:t>
        <a:bodyPr/>
        <a:lstStyle/>
        <a:p>
          <a:endParaRPr lang="en-US"/>
        </a:p>
      </dgm:t>
    </dgm:pt>
    <dgm:pt modelId="{40ACB860-D33B-4D1A-98FA-E0C96D5E11B2}" type="sibTrans" cxnId="{188620AA-5E4F-4C30-BE6D-163EDB8D932E}">
      <dgm:prSet/>
      <dgm:spPr/>
      <dgm:t>
        <a:bodyPr/>
        <a:lstStyle/>
        <a:p>
          <a:endParaRPr lang="en-US"/>
        </a:p>
      </dgm:t>
    </dgm:pt>
    <dgm:pt modelId="{D1CDCFDC-4FFD-432C-AD2C-5EBD443A504D}">
      <dgm:prSet/>
      <dgm:spPr/>
      <dgm:t>
        <a:bodyPr/>
        <a:lstStyle/>
        <a:p>
          <a:pPr rtl="0">
            <a:buFont typeface="Wingdings" panose="05000000000000000000" pitchFamily="2" charset="2"/>
            <a:buChar char="q"/>
          </a:pPr>
          <a:r>
            <a:rPr lang="en-US">
              <a:latin typeface="Open Sans"/>
              <a:ea typeface="Open Sans"/>
              <a:cs typeface="Open Sans"/>
            </a:rPr>
            <a:t>Ensure that an IEP team member reaches out to the family before the meeting to set the tone for collaboration and to build connection.</a:t>
          </a:r>
        </a:p>
      </dgm:t>
    </dgm:pt>
    <dgm:pt modelId="{98A7F63A-7D5A-4FD3-A1F4-7DF08F9142B8}" type="parTrans" cxnId="{03A58A13-3C76-4A4B-ABF1-C2A7A6291517}">
      <dgm:prSet/>
      <dgm:spPr/>
      <dgm:t>
        <a:bodyPr/>
        <a:lstStyle/>
        <a:p>
          <a:endParaRPr lang="en-US"/>
        </a:p>
      </dgm:t>
    </dgm:pt>
    <dgm:pt modelId="{8A8B0E0C-EBDB-494F-A881-C9F3837C4BA9}" type="sibTrans" cxnId="{03A58A13-3C76-4A4B-ABF1-C2A7A6291517}">
      <dgm:prSet/>
      <dgm:spPr/>
      <dgm:t>
        <a:bodyPr/>
        <a:lstStyle/>
        <a:p>
          <a:endParaRPr lang="en-US"/>
        </a:p>
      </dgm:t>
    </dgm:pt>
    <dgm:pt modelId="{D9842438-B33A-4345-A4FB-B260ED37F575}">
      <dgm:prSet/>
      <dgm:spPr/>
      <dgm:t>
        <a:bodyPr/>
        <a:lstStyle/>
        <a:p>
          <a:pPr>
            <a:buFont typeface="Wingdings" panose="05000000000000000000" pitchFamily="2" charset="2"/>
            <a:buChar char="q"/>
          </a:pPr>
          <a:r>
            <a:rPr lang="en-US">
              <a:latin typeface="Open Sans" panose="020B0606030504020204" pitchFamily="34" charset="0"/>
              <a:ea typeface="Open Sans" panose="020B0606030504020204" pitchFamily="34" charset="0"/>
              <a:cs typeface="Open Sans" panose="020B0606030504020204" pitchFamily="34" charset="0"/>
            </a:rPr>
            <a:t>Consult with district staff to prepare yourself for decision-making in the IEP meeting as needed.</a:t>
          </a:r>
        </a:p>
      </dgm:t>
    </dgm:pt>
    <dgm:pt modelId="{18136E2E-982C-49C2-B013-38996A555D9B}" type="parTrans" cxnId="{1633B2F6-6CD8-4721-8C25-DB30253A0CBF}">
      <dgm:prSet/>
      <dgm:spPr/>
      <dgm:t>
        <a:bodyPr/>
        <a:lstStyle/>
        <a:p>
          <a:endParaRPr lang="en-US"/>
        </a:p>
      </dgm:t>
    </dgm:pt>
    <dgm:pt modelId="{9FD89F7A-0569-4543-B21F-D4AA147E9783}" type="sibTrans" cxnId="{1633B2F6-6CD8-4721-8C25-DB30253A0CBF}">
      <dgm:prSet/>
      <dgm:spPr/>
      <dgm:t>
        <a:bodyPr/>
        <a:lstStyle/>
        <a:p>
          <a:endParaRPr lang="en-US"/>
        </a:p>
      </dgm:t>
    </dgm:pt>
    <dgm:pt modelId="{312BDD4C-5D6F-470F-9BEC-BEA025F30D9B}">
      <dgm:prSet/>
      <dgm:spPr/>
      <dgm:t>
        <a:bodyPr/>
        <a:lstStyle/>
        <a:p>
          <a:pPr>
            <a:buFont typeface="Wingdings" panose="05000000000000000000" pitchFamily="2" charset="2"/>
            <a:buChar char="q"/>
          </a:pPr>
          <a:r>
            <a:rPr lang="en-US">
              <a:latin typeface="Open Sans" panose="020B0606030504020204" pitchFamily="34" charset="0"/>
              <a:ea typeface="Open Sans" panose="020B0606030504020204" pitchFamily="34" charset="0"/>
              <a:cs typeface="Open Sans" panose="020B0606030504020204" pitchFamily="34" charset="0"/>
            </a:rPr>
            <a:t>Review the draft IEP (seek input from the team, include recommended services to support FAPE, and ensure awareness of district resources to support services).</a:t>
          </a:r>
        </a:p>
      </dgm:t>
    </dgm:pt>
    <dgm:pt modelId="{EE440BD5-ECEB-42A7-A71C-F500B40CEF8B}" type="parTrans" cxnId="{854648EE-18A4-464C-A7C3-8F5867820B6C}">
      <dgm:prSet/>
      <dgm:spPr/>
      <dgm:t>
        <a:bodyPr/>
        <a:lstStyle/>
        <a:p>
          <a:endParaRPr lang="en-US"/>
        </a:p>
      </dgm:t>
    </dgm:pt>
    <dgm:pt modelId="{8E977E1B-D1D6-44AD-AF78-187D07155977}" type="sibTrans" cxnId="{854648EE-18A4-464C-A7C3-8F5867820B6C}">
      <dgm:prSet/>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 modelId="{7C182CD1-BCC3-422B-B88F-0EAA8ADB4304}" type="pres">
      <dgm:prSet presAssocID="{CB9C53C4-F5BE-4E89-AAEA-D35508E0EA0E}" presName="parentText" presStyleLbl="node1" presStyleIdx="0" presStyleCnt="1">
        <dgm:presLayoutVars>
          <dgm:chMax val="0"/>
          <dgm:bulletEnabled val="1"/>
        </dgm:presLayoutVars>
      </dgm:prSet>
      <dgm:spPr/>
    </dgm:pt>
    <dgm:pt modelId="{22A2888A-8ED3-4524-A824-BAD150E01CB5}" type="pres">
      <dgm:prSet presAssocID="{CB9C53C4-F5BE-4E89-AAEA-D35508E0EA0E}" presName="childText" presStyleLbl="revTx" presStyleIdx="0" presStyleCnt="1">
        <dgm:presLayoutVars>
          <dgm:bulletEnabled val="1"/>
        </dgm:presLayoutVars>
      </dgm:prSet>
      <dgm:spPr/>
    </dgm:pt>
  </dgm:ptLst>
  <dgm:cxnLst>
    <dgm:cxn modelId="{03A58A13-3C76-4A4B-ABF1-C2A7A6291517}" srcId="{CB9C53C4-F5BE-4E89-AAEA-D35508E0EA0E}" destId="{D1CDCFDC-4FFD-432C-AD2C-5EBD443A504D}" srcOrd="2" destOrd="0" parTransId="{98A7F63A-7D5A-4FD3-A1F4-7DF08F9142B8}" sibTransId="{8A8B0E0C-EBDB-494F-A881-C9F3837C4BA9}"/>
    <dgm:cxn modelId="{7718BB1F-02CB-488F-8268-58E6203CCCE5}" srcId="{0685B44B-268B-4971-81E2-0A5F51F769F9}" destId="{CB9C53C4-F5BE-4E89-AAEA-D35508E0EA0E}" srcOrd="0" destOrd="0" parTransId="{6883F75B-EC63-4AC1-AB4B-6154BED14B91}" sibTransId="{D2CFA6A1-43BD-4029-8576-6D3DA227D5A9}"/>
    <dgm:cxn modelId="{507FC860-C752-480E-9FBC-CB08A085F6F1}" type="presOf" srcId="{312BDD4C-5D6F-470F-9BEC-BEA025F30D9B}" destId="{22A2888A-8ED3-4524-A824-BAD150E01CB5}" srcOrd="0" destOrd="4" presId="urn:microsoft.com/office/officeart/2005/8/layout/vList2"/>
    <dgm:cxn modelId="{605D924B-3484-47DE-9479-71E536518198}" type="presOf" srcId="{CB9C53C4-F5BE-4E89-AAEA-D35508E0EA0E}" destId="{7C182CD1-BCC3-422B-B88F-0EAA8ADB4304}" srcOrd="0" destOrd="0" presId="urn:microsoft.com/office/officeart/2005/8/layout/vList2"/>
    <dgm:cxn modelId="{09D29D51-1746-4CAD-8BED-17E9D45C8033}" type="presOf" srcId="{3AA308AC-CBDF-4F27-B80E-F9AB6C2CCDE4}" destId="{22A2888A-8ED3-4524-A824-BAD150E01CB5}" srcOrd="0" destOrd="1" presId="urn:microsoft.com/office/officeart/2005/8/layout/vList2"/>
    <dgm:cxn modelId="{09384497-78A3-4457-9BCA-ADA1070AACCE}" type="presOf" srcId="{0685B44B-268B-4971-81E2-0A5F51F769F9}" destId="{DEB4AAEE-5997-46FF-BB89-EE84014E0C8D}" srcOrd="0" destOrd="0" presId="urn:microsoft.com/office/officeart/2005/8/layout/vList2"/>
    <dgm:cxn modelId="{188620AA-5E4F-4C30-BE6D-163EDB8D932E}" srcId="{CB9C53C4-F5BE-4E89-AAEA-D35508E0EA0E}" destId="{3AA308AC-CBDF-4F27-B80E-F9AB6C2CCDE4}" srcOrd="1" destOrd="0" parTransId="{FD23C8EB-0E3F-443C-A410-1119A7917274}" sibTransId="{40ACB860-D33B-4D1A-98FA-E0C96D5E11B2}"/>
    <dgm:cxn modelId="{C2F4D6BA-51C6-45E0-9CCC-C5712944A7C2}" type="presOf" srcId="{612FF054-B215-4125-89CE-89C6077DB895}" destId="{22A2888A-8ED3-4524-A824-BAD150E01CB5}" srcOrd="0" destOrd="0" presId="urn:microsoft.com/office/officeart/2005/8/layout/vList2"/>
    <dgm:cxn modelId="{5E20CCC9-0B97-436E-B3B7-42A61FDF25EF}" type="presOf" srcId="{D9842438-B33A-4345-A4FB-B260ED37F575}" destId="{22A2888A-8ED3-4524-A824-BAD150E01CB5}" srcOrd="0" destOrd="3" presId="urn:microsoft.com/office/officeart/2005/8/layout/vList2"/>
    <dgm:cxn modelId="{1BB9B4CF-54B3-41FA-922E-DAE63BF16A26}" srcId="{CB9C53C4-F5BE-4E89-AAEA-D35508E0EA0E}" destId="{612FF054-B215-4125-89CE-89C6077DB895}" srcOrd="0" destOrd="0" parTransId="{BFC5B082-AB4E-44D3-866A-79932CC50081}" sibTransId="{D3D35125-988B-4038-9FAC-F72B043407BB}"/>
    <dgm:cxn modelId="{E939BCD7-F99E-469E-8B60-67C5A9B752FC}" type="presOf" srcId="{D1CDCFDC-4FFD-432C-AD2C-5EBD443A504D}" destId="{22A2888A-8ED3-4524-A824-BAD150E01CB5}" srcOrd="0" destOrd="2" presId="urn:microsoft.com/office/officeart/2005/8/layout/vList2"/>
    <dgm:cxn modelId="{854648EE-18A4-464C-A7C3-8F5867820B6C}" srcId="{CB9C53C4-F5BE-4E89-AAEA-D35508E0EA0E}" destId="{312BDD4C-5D6F-470F-9BEC-BEA025F30D9B}" srcOrd="4" destOrd="0" parTransId="{EE440BD5-ECEB-42A7-A71C-F500B40CEF8B}" sibTransId="{8E977E1B-D1D6-44AD-AF78-187D07155977}"/>
    <dgm:cxn modelId="{1633B2F6-6CD8-4721-8C25-DB30253A0CBF}" srcId="{CB9C53C4-F5BE-4E89-AAEA-D35508E0EA0E}" destId="{D9842438-B33A-4345-A4FB-B260ED37F575}" srcOrd="3" destOrd="0" parTransId="{18136E2E-982C-49C2-B013-38996A555D9B}" sibTransId="{9FD89F7A-0569-4543-B21F-D4AA147E9783}"/>
    <dgm:cxn modelId="{3F906787-44E1-45AE-B4DA-ADFDBC796C71}" type="presParOf" srcId="{DEB4AAEE-5997-46FF-BB89-EE84014E0C8D}" destId="{7C182CD1-BCC3-422B-B88F-0EAA8ADB4304}" srcOrd="0" destOrd="0" presId="urn:microsoft.com/office/officeart/2005/8/layout/vList2"/>
    <dgm:cxn modelId="{7F2584F4-313C-4706-A006-2D2CC062DB3C}" type="presParOf" srcId="{DEB4AAEE-5997-46FF-BB89-EE84014E0C8D}" destId="{22A2888A-8ED3-4524-A824-BAD150E01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C53C4-F5BE-4E89-AAEA-D35508E0EA0E}">
      <dgm:prSet phldrT="[Text]" phldr="0"/>
      <dgm:spPr/>
      <dgm:t>
        <a:bodyPr/>
        <a:lstStyle/>
        <a:p>
          <a:r>
            <a:rPr lang="en-US" b="1"/>
            <a:t>During</a:t>
          </a:r>
        </a:p>
      </dgm:t>
    </dgm:pt>
    <dgm:pt modelId="{6883F75B-EC63-4AC1-AB4B-6154BED14B91}" type="parTrans" cxnId="{7718BB1F-02CB-488F-8268-58E6203CCCE5}">
      <dgm:prSet/>
      <dgm:spPr/>
      <dgm:t>
        <a:bodyPr/>
        <a:lstStyle/>
        <a:p>
          <a:endParaRPr lang="en-US"/>
        </a:p>
      </dgm:t>
    </dgm:pt>
    <dgm:pt modelId="{D2CFA6A1-43BD-4029-8576-6D3DA227D5A9}" type="sibTrans" cxnId="{7718BB1F-02CB-488F-8268-58E6203CCCE5}">
      <dgm:prSet/>
      <dgm:spPr/>
      <dgm:t>
        <a:bodyPr/>
        <a:lstStyle/>
        <a:p>
          <a:endParaRPr lang="en-US"/>
        </a:p>
      </dgm:t>
    </dgm:pt>
    <dgm:pt modelId="{612FF054-B215-4125-89CE-89C6077DB895}">
      <dgm:prSet phldrT="[Text]"/>
      <dgm:spPr/>
      <dgm:t>
        <a:bodyPr/>
        <a:lstStyle/>
        <a:p>
          <a:pPr>
            <a:buFont typeface="Wingdings" panose="05000000000000000000" pitchFamily="2" charset="2"/>
            <a:buChar char="q"/>
          </a:pPr>
          <a:r>
            <a:rPr lang="en-US"/>
            <a:t>Model strength-based and people forward language.</a:t>
          </a:r>
        </a:p>
      </dgm:t>
    </dgm:pt>
    <dgm:pt modelId="{BFC5B082-AB4E-44D3-866A-79932CC50081}" type="parTrans" cxnId="{1BB9B4CF-54B3-41FA-922E-DAE63BF16A26}">
      <dgm:prSet/>
      <dgm:spPr/>
      <dgm:t>
        <a:bodyPr/>
        <a:lstStyle/>
        <a:p>
          <a:endParaRPr lang="en-US"/>
        </a:p>
      </dgm:t>
    </dgm:pt>
    <dgm:pt modelId="{D3D35125-988B-4038-9FAC-F72B043407BB}" type="sibTrans" cxnId="{1BB9B4CF-54B3-41FA-922E-DAE63BF16A26}">
      <dgm:prSet/>
      <dgm:spPr/>
      <dgm:t>
        <a:bodyPr/>
        <a:lstStyle/>
        <a:p>
          <a:endParaRPr lang="en-US"/>
        </a:p>
      </dgm:t>
    </dgm:pt>
    <dgm:pt modelId="{BE6F2E30-170B-421E-90E2-1592B0809381}">
      <dgm:prSet phldrT="[Text]"/>
      <dgm:spPr/>
      <dgm:t>
        <a:bodyPr/>
        <a:lstStyle/>
        <a:p>
          <a:pPr>
            <a:buFont typeface="Wingdings" panose="05000000000000000000" pitchFamily="2" charset="2"/>
            <a:buChar char="q"/>
          </a:pPr>
          <a:r>
            <a:rPr lang="en-US"/>
            <a:t>Be transparent and responsive to team members’ feedback and requests.</a:t>
          </a:r>
        </a:p>
      </dgm:t>
    </dgm:pt>
    <dgm:pt modelId="{1EAFCBDF-A1C8-40EF-ACE0-50196FF5224B}" type="parTrans" cxnId="{C3DFB9D8-E3BB-4750-A292-3272150F86D4}">
      <dgm:prSet/>
      <dgm:spPr/>
      <dgm:t>
        <a:bodyPr/>
        <a:lstStyle/>
        <a:p>
          <a:endParaRPr lang="en-US"/>
        </a:p>
      </dgm:t>
    </dgm:pt>
    <dgm:pt modelId="{55ACB5F0-6505-43D7-A457-12C8135F7860}" type="sibTrans" cxnId="{C3DFB9D8-E3BB-4750-A292-3272150F86D4}">
      <dgm:prSet/>
      <dgm:spPr/>
      <dgm:t>
        <a:bodyPr/>
        <a:lstStyle/>
        <a:p>
          <a:endParaRPr lang="en-US"/>
        </a:p>
      </dgm:t>
    </dgm:pt>
    <dgm:pt modelId="{FFD441D6-9D9F-4B34-AA17-068EEFE634D4}">
      <dgm:prSet phldrT="[Text]"/>
      <dgm:spPr/>
      <dgm:t>
        <a:bodyPr/>
        <a:lstStyle/>
        <a:p>
          <a:pPr>
            <a:buFont typeface="Wingdings" panose="05000000000000000000" pitchFamily="2" charset="2"/>
            <a:buChar char="q"/>
          </a:pPr>
          <a:r>
            <a:rPr lang="en-US"/>
            <a:t>Keep discussion anchored in student data.</a:t>
          </a:r>
        </a:p>
      </dgm:t>
    </dgm:pt>
    <dgm:pt modelId="{0B619EC8-FB59-4A08-B02D-06C6EE1900F8}" type="parTrans" cxnId="{6CB2B126-32CA-4334-A222-F0864AEF3EC5}">
      <dgm:prSet/>
      <dgm:spPr/>
      <dgm:t>
        <a:bodyPr/>
        <a:lstStyle/>
        <a:p>
          <a:endParaRPr lang="en-US"/>
        </a:p>
      </dgm:t>
    </dgm:pt>
    <dgm:pt modelId="{C6A16E5A-E660-4379-8B52-4BA6024C22BB}" type="sibTrans" cxnId="{6CB2B126-32CA-4334-A222-F0864AEF3EC5}">
      <dgm:prSet/>
      <dgm:spPr/>
      <dgm:t>
        <a:bodyPr/>
        <a:lstStyle/>
        <a:p>
          <a:endParaRPr lang="en-US"/>
        </a:p>
      </dgm:t>
    </dgm:pt>
    <dgm:pt modelId="{2FF38558-BBAA-44DF-9EC0-0BF569784F8D}">
      <dgm:prSet phldrT="[Text]"/>
      <dgm:spPr/>
      <dgm:t>
        <a:bodyPr/>
        <a:lstStyle/>
        <a:p>
          <a:pPr>
            <a:buFont typeface="Wingdings" panose="05000000000000000000" pitchFamily="2" charset="2"/>
            <a:buChar char="q"/>
          </a:pPr>
          <a:r>
            <a:rPr lang="en-US"/>
            <a:t>When necessary, utilize best practices for conflict management </a:t>
          </a:r>
          <a:br>
            <a:rPr lang="en-US"/>
          </a:br>
          <a:r>
            <a:rPr lang="en-US"/>
            <a:t>(e.g.  redirect team, manage disagreement).</a:t>
          </a:r>
        </a:p>
      </dgm:t>
    </dgm:pt>
    <dgm:pt modelId="{18D7F150-4BB7-47A9-989D-EFA66206143B}" type="parTrans" cxnId="{6203D49B-480C-4A5C-81DD-548D8BA75015}">
      <dgm:prSet/>
      <dgm:spPr/>
      <dgm:t>
        <a:bodyPr/>
        <a:lstStyle/>
        <a:p>
          <a:endParaRPr lang="en-US"/>
        </a:p>
      </dgm:t>
    </dgm:pt>
    <dgm:pt modelId="{83DE447C-9D9A-425D-875A-AC1D3EEFDF12}" type="sibTrans" cxnId="{6203D49B-480C-4A5C-81DD-548D8BA75015}">
      <dgm:prSet/>
      <dgm:spPr/>
      <dgm:t>
        <a:bodyPr/>
        <a:lstStyle/>
        <a:p>
          <a:endParaRPr lang="en-US"/>
        </a:p>
      </dgm:t>
    </dgm:pt>
    <dgm:pt modelId="{664970CE-C3DA-43EC-A329-ADCA4570A650}">
      <dgm:prSet phldrT="[Text]"/>
      <dgm:spPr/>
      <dgm:t>
        <a:bodyPr/>
        <a:lstStyle/>
        <a:p>
          <a:pPr>
            <a:buFont typeface="Wingdings" panose="05000000000000000000" pitchFamily="2" charset="2"/>
            <a:buChar char="q"/>
          </a:pPr>
          <a:r>
            <a:rPr lang="en-US"/>
            <a:t>Approve resource allocation.</a:t>
          </a:r>
        </a:p>
      </dgm:t>
    </dgm:pt>
    <dgm:pt modelId="{336F603F-A9E8-465B-8CB1-97F0062AD2BC}" type="parTrans" cxnId="{0B27AD06-B59E-44FE-877D-0D8F814454F1}">
      <dgm:prSet/>
      <dgm:spPr/>
      <dgm:t>
        <a:bodyPr/>
        <a:lstStyle/>
        <a:p>
          <a:endParaRPr lang="en-US"/>
        </a:p>
      </dgm:t>
    </dgm:pt>
    <dgm:pt modelId="{E9CCC48B-850D-4DEC-AFCE-134C1ACEF5AC}" type="sibTrans" cxnId="{0B27AD06-B59E-44FE-877D-0D8F814454F1}">
      <dgm:prSet/>
      <dgm:spPr/>
      <dgm:t>
        <a:bodyPr/>
        <a:lstStyle/>
        <a:p>
          <a:endParaRPr lang="en-US"/>
        </a:p>
      </dgm:t>
    </dgm:pt>
    <dgm:pt modelId="{79A0FAA5-40E7-4852-A35A-E6E37A9E20B5}">
      <dgm:prSet phldrT="[Text]"/>
      <dgm:spPr/>
      <dgm:t>
        <a:bodyPr/>
        <a:lstStyle/>
        <a:p>
          <a:pPr>
            <a:buFont typeface="Wingdings" panose="05000000000000000000" pitchFamily="2" charset="2"/>
            <a:buChar char="q"/>
          </a:pPr>
          <a:r>
            <a:rPr lang="en-US"/>
            <a:t>Support the case manager in following the agenda, monitoring time, summarizing information, and outlining action steps.</a:t>
          </a:r>
        </a:p>
      </dgm:t>
    </dgm:pt>
    <dgm:pt modelId="{CD90D483-2ABA-4FAA-932B-C3EC8CE02736}" type="parTrans" cxnId="{E74FAD82-0019-4F31-AB74-335E6D7E371C}">
      <dgm:prSet/>
      <dgm:spPr/>
      <dgm:t>
        <a:bodyPr/>
        <a:lstStyle/>
        <a:p>
          <a:endParaRPr lang="en-US"/>
        </a:p>
      </dgm:t>
    </dgm:pt>
    <dgm:pt modelId="{D2947F09-A354-47B3-826D-1F27D5647AE0}" type="sibTrans" cxnId="{E74FAD82-0019-4F31-AB74-335E6D7E371C}">
      <dgm:prSet/>
      <dgm:spPr/>
      <dgm:t>
        <a:bodyPr/>
        <a:lstStyle/>
        <a:p>
          <a:endParaRPr lang="en-US"/>
        </a:p>
      </dgm:t>
    </dgm:pt>
    <dgm:pt modelId="{EDF2D8BA-80FC-4CEA-9679-67B73398D267}">
      <dgm:prSet phldrT="[Text]"/>
      <dgm:spPr/>
      <dgm:t>
        <a:bodyPr/>
        <a:lstStyle/>
        <a:p>
          <a:pPr>
            <a:buFont typeface="Wingdings" panose="05000000000000000000" pitchFamily="2" charset="2"/>
            <a:buChar char="q"/>
          </a:pPr>
          <a:r>
            <a:rPr lang="en-US"/>
            <a:t>Support the IEP team in engaging family members in the IEP development process.</a:t>
          </a:r>
        </a:p>
      </dgm:t>
    </dgm:pt>
    <dgm:pt modelId="{16E96191-5D18-4B6E-B892-62A14DF8DF35}" type="parTrans" cxnId="{0C6C75C8-1BF9-4B1D-B666-5E42C3968517}">
      <dgm:prSet/>
      <dgm:spPr/>
      <dgm:t>
        <a:bodyPr/>
        <a:lstStyle/>
        <a:p>
          <a:endParaRPr lang="en-US"/>
        </a:p>
      </dgm:t>
    </dgm:pt>
    <dgm:pt modelId="{646F0FF6-9DB4-4EE7-8888-307C3EC06F15}" type="sibTrans" cxnId="{0C6C75C8-1BF9-4B1D-B666-5E42C3968517}">
      <dgm:prSet/>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 modelId="{7C182CD1-BCC3-422B-B88F-0EAA8ADB4304}" type="pres">
      <dgm:prSet presAssocID="{CB9C53C4-F5BE-4E89-AAEA-D35508E0EA0E}" presName="parentText" presStyleLbl="node1" presStyleIdx="0" presStyleCnt="1">
        <dgm:presLayoutVars>
          <dgm:chMax val="0"/>
          <dgm:bulletEnabled val="1"/>
        </dgm:presLayoutVars>
      </dgm:prSet>
      <dgm:spPr/>
    </dgm:pt>
    <dgm:pt modelId="{22A2888A-8ED3-4524-A824-BAD150E01CB5}" type="pres">
      <dgm:prSet presAssocID="{CB9C53C4-F5BE-4E89-AAEA-D35508E0EA0E}" presName="childText" presStyleLbl="revTx" presStyleIdx="0" presStyleCnt="1">
        <dgm:presLayoutVars>
          <dgm:bulletEnabled val="1"/>
        </dgm:presLayoutVars>
      </dgm:prSet>
      <dgm:spPr/>
    </dgm:pt>
  </dgm:ptLst>
  <dgm:cxnLst>
    <dgm:cxn modelId="{0B27AD06-B59E-44FE-877D-0D8F814454F1}" srcId="{CB9C53C4-F5BE-4E89-AAEA-D35508E0EA0E}" destId="{664970CE-C3DA-43EC-A329-ADCA4570A650}" srcOrd="5" destOrd="0" parTransId="{336F603F-A9E8-465B-8CB1-97F0062AD2BC}" sibTransId="{E9CCC48B-850D-4DEC-AFCE-134C1ACEF5AC}"/>
    <dgm:cxn modelId="{7718BB1F-02CB-488F-8268-58E6203CCCE5}" srcId="{0685B44B-268B-4971-81E2-0A5F51F769F9}" destId="{CB9C53C4-F5BE-4E89-AAEA-D35508E0EA0E}" srcOrd="0" destOrd="0" parTransId="{6883F75B-EC63-4AC1-AB4B-6154BED14B91}" sibTransId="{D2CFA6A1-43BD-4029-8576-6D3DA227D5A9}"/>
    <dgm:cxn modelId="{6CB2B126-32CA-4334-A222-F0864AEF3EC5}" srcId="{CB9C53C4-F5BE-4E89-AAEA-D35508E0EA0E}" destId="{FFD441D6-9D9F-4B34-AA17-068EEFE634D4}" srcOrd="3" destOrd="0" parTransId="{0B619EC8-FB59-4A08-B02D-06C6EE1900F8}" sibTransId="{C6A16E5A-E660-4379-8B52-4BA6024C22BB}"/>
    <dgm:cxn modelId="{0D7D8167-F8DA-49D4-88B6-12C332DD28F1}" type="presOf" srcId="{79A0FAA5-40E7-4852-A35A-E6E37A9E20B5}" destId="{22A2888A-8ED3-4524-A824-BAD150E01CB5}" srcOrd="0" destOrd="6" presId="urn:microsoft.com/office/officeart/2005/8/layout/vList2"/>
    <dgm:cxn modelId="{78445C4A-96EB-4E27-B87B-53C28B4E6466}" type="presOf" srcId="{BE6F2E30-170B-421E-90E2-1592B0809381}" destId="{22A2888A-8ED3-4524-A824-BAD150E01CB5}" srcOrd="0" destOrd="2" presId="urn:microsoft.com/office/officeart/2005/8/layout/vList2"/>
    <dgm:cxn modelId="{E831464F-85F0-400B-B557-B515A7F013EE}" type="presOf" srcId="{2FF38558-BBAA-44DF-9EC0-0BF569784F8D}" destId="{22A2888A-8ED3-4524-A824-BAD150E01CB5}" srcOrd="0" destOrd="4" presId="urn:microsoft.com/office/officeart/2005/8/layout/vList2"/>
    <dgm:cxn modelId="{E74FAD82-0019-4F31-AB74-335E6D7E371C}" srcId="{CB9C53C4-F5BE-4E89-AAEA-D35508E0EA0E}" destId="{79A0FAA5-40E7-4852-A35A-E6E37A9E20B5}" srcOrd="6" destOrd="0" parTransId="{CD90D483-2ABA-4FAA-932B-C3EC8CE02736}" sibTransId="{D2947F09-A354-47B3-826D-1F27D5647AE0}"/>
    <dgm:cxn modelId="{3E574987-17BE-4429-9E2C-0ECDA7B4BA96}" type="presOf" srcId="{612FF054-B215-4125-89CE-89C6077DB895}" destId="{22A2888A-8ED3-4524-A824-BAD150E01CB5}" srcOrd="0" destOrd="0" presId="urn:microsoft.com/office/officeart/2005/8/layout/vList2"/>
    <dgm:cxn modelId="{09384497-78A3-4457-9BCA-ADA1070AACCE}" type="presOf" srcId="{0685B44B-268B-4971-81E2-0A5F51F769F9}" destId="{DEB4AAEE-5997-46FF-BB89-EE84014E0C8D}" srcOrd="0" destOrd="0" presId="urn:microsoft.com/office/officeart/2005/8/layout/vList2"/>
    <dgm:cxn modelId="{6203D49B-480C-4A5C-81DD-548D8BA75015}" srcId="{CB9C53C4-F5BE-4E89-AAEA-D35508E0EA0E}" destId="{2FF38558-BBAA-44DF-9EC0-0BF569784F8D}" srcOrd="4" destOrd="0" parTransId="{18D7F150-4BB7-47A9-989D-EFA66206143B}" sibTransId="{83DE447C-9D9A-425D-875A-AC1D3EEFDF12}"/>
    <dgm:cxn modelId="{1EAFEBA8-4427-41EF-9256-5438C5B51DE2}" type="presOf" srcId="{FFD441D6-9D9F-4B34-AA17-068EEFE634D4}" destId="{22A2888A-8ED3-4524-A824-BAD150E01CB5}" srcOrd="0" destOrd="3" presId="urn:microsoft.com/office/officeart/2005/8/layout/vList2"/>
    <dgm:cxn modelId="{3241BBBD-8472-4AAF-9EC7-7074744F7AB1}" type="presOf" srcId="{CB9C53C4-F5BE-4E89-AAEA-D35508E0EA0E}" destId="{7C182CD1-BCC3-422B-B88F-0EAA8ADB4304}" srcOrd="0" destOrd="0" presId="urn:microsoft.com/office/officeart/2005/8/layout/vList2"/>
    <dgm:cxn modelId="{0C6C75C8-1BF9-4B1D-B666-5E42C3968517}" srcId="{CB9C53C4-F5BE-4E89-AAEA-D35508E0EA0E}" destId="{EDF2D8BA-80FC-4CEA-9679-67B73398D267}" srcOrd="1" destOrd="0" parTransId="{16E96191-5D18-4B6E-B892-62A14DF8DF35}" sibTransId="{646F0FF6-9DB4-4EE7-8888-307C3EC06F15}"/>
    <dgm:cxn modelId="{1BB9B4CF-54B3-41FA-922E-DAE63BF16A26}" srcId="{CB9C53C4-F5BE-4E89-AAEA-D35508E0EA0E}" destId="{612FF054-B215-4125-89CE-89C6077DB895}" srcOrd="0" destOrd="0" parTransId="{BFC5B082-AB4E-44D3-866A-79932CC50081}" sibTransId="{D3D35125-988B-4038-9FAC-F72B043407BB}"/>
    <dgm:cxn modelId="{C3DFB9D8-E3BB-4750-A292-3272150F86D4}" srcId="{CB9C53C4-F5BE-4E89-AAEA-D35508E0EA0E}" destId="{BE6F2E30-170B-421E-90E2-1592B0809381}" srcOrd="2" destOrd="0" parTransId="{1EAFCBDF-A1C8-40EF-ACE0-50196FF5224B}" sibTransId="{55ACB5F0-6505-43D7-A457-12C8135F7860}"/>
    <dgm:cxn modelId="{BD2996D9-CC63-4D00-860F-223F8256ADD8}" type="presOf" srcId="{664970CE-C3DA-43EC-A329-ADCA4570A650}" destId="{22A2888A-8ED3-4524-A824-BAD150E01CB5}" srcOrd="0" destOrd="5" presId="urn:microsoft.com/office/officeart/2005/8/layout/vList2"/>
    <dgm:cxn modelId="{59867CFA-211F-4296-A4FA-E78FD72A063F}" type="presOf" srcId="{EDF2D8BA-80FC-4CEA-9679-67B73398D267}" destId="{22A2888A-8ED3-4524-A824-BAD150E01CB5}" srcOrd="0" destOrd="1" presId="urn:microsoft.com/office/officeart/2005/8/layout/vList2"/>
    <dgm:cxn modelId="{93D4823A-DCFA-40E3-ACD0-4249D6B46EA6}" type="presParOf" srcId="{DEB4AAEE-5997-46FF-BB89-EE84014E0C8D}" destId="{7C182CD1-BCC3-422B-B88F-0EAA8ADB4304}" srcOrd="0" destOrd="0" presId="urn:microsoft.com/office/officeart/2005/8/layout/vList2"/>
    <dgm:cxn modelId="{6EC6A568-85A4-418E-ACF4-BB4FBED89D17}" type="presParOf" srcId="{DEB4AAEE-5997-46FF-BB89-EE84014E0C8D}" destId="{22A2888A-8ED3-4524-A824-BAD150E01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C53C4-F5BE-4E89-AAEA-D35508E0EA0E}">
      <dgm:prSet phldrT="[Text]" phldr="0" custT="1"/>
      <dgm:spPr/>
      <dgm:t>
        <a:bodyPr/>
        <a:lstStyle/>
        <a:p>
          <a:r>
            <a:rPr lang="en-US" sz="2700" b="1"/>
            <a:t>After</a:t>
          </a:r>
        </a:p>
      </dgm:t>
    </dgm:pt>
    <dgm:pt modelId="{6883F75B-EC63-4AC1-AB4B-6154BED14B91}" type="parTrans" cxnId="{7718BB1F-02CB-488F-8268-58E6203CCCE5}">
      <dgm:prSet/>
      <dgm:spPr/>
      <dgm:t>
        <a:bodyPr/>
        <a:lstStyle/>
        <a:p>
          <a:endParaRPr lang="en-US"/>
        </a:p>
      </dgm:t>
    </dgm:pt>
    <dgm:pt modelId="{D2CFA6A1-43BD-4029-8576-6D3DA227D5A9}" type="sibTrans" cxnId="{7718BB1F-02CB-488F-8268-58E6203CCCE5}">
      <dgm:prSet/>
      <dgm:spPr/>
      <dgm:t>
        <a:bodyPr/>
        <a:lstStyle/>
        <a:p>
          <a:endParaRPr lang="en-US"/>
        </a:p>
      </dgm:t>
    </dgm:pt>
    <dgm:pt modelId="{612FF054-B215-4125-89CE-89C6077DB895}">
      <dgm:prSet phldrT="[Text]"/>
      <dgm:spPr/>
      <dgm:t>
        <a:bodyPr/>
        <a:lstStyle/>
        <a:p>
          <a:pPr>
            <a:buFont typeface="Wingdings" panose="05000000000000000000" pitchFamily="2" charset="2"/>
            <a:buChar char="q"/>
          </a:pPr>
          <a:r>
            <a:rPr lang="en-US"/>
            <a:t>Confirm service implementation plans with the case manager.</a:t>
          </a:r>
        </a:p>
      </dgm:t>
    </dgm:pt>
    <dgm:pt modelId="{BFC5B082-AB4E-44D3-866A-79932CC50081}" type="parTrans" cxnId="{1BB9B4CF-54B3-41FA-922E-DAE63BF16A26}">
      <dgm:prSet/>
      <dgm:spPr/>
      <dgm:t>
        <a:bodyPr/>
        <a:lstStyle/>
        <a:p>
          <a:endParaRPr lang="en-US"/>
        </a:p>
      </dgm:t>
    </dgm:pt>
    <dgm:pt modelId="{D3D35125-988B-4038-9FAC-F72B043407BB}" type="sibTrans" cxnId="{1BB9B4CF-54B3-41FA-922E-DAE63BF16A26}">
      <dgm:prSet/>
      <dgm:spPr/>
      <dgm:t>
        <a:bodyPr/>
        <a:lstStyle/>
        <a:p>
          <a:endParaRPr lang="en-US"/>
        </a:p>
      </dgm:t>
    </dgm:pt>
    <dgm:pt modelId="{8E57C565-A32D-4414-ACF4-3E4A0CD8D482}">
      <dgm:prSet phldrT="[Text]"/>
      <dgm:spPr/>
      <dgm:t>
        <a:bodyPr/>
        <a:lstStyle/>
        <a:p>
          <a:pPr>
            <a:buFont typeface="Wingdings" panose="05000000000000000000" pitchFamily="2" charset="2"/>
            <a:buChar char="q"/>
          </a:pPr>
          <a:r>
            <a:rPr lang="en-US"/>
            <a:t>Confirm that the case manager has communicated IEP services and supports with staff.</a:t>
          </a:r>
        </a:p>
      </dgm:t>
    </dgm:pt>
    <dgm:pt modelId="{D0B4F94E-9EFD-4120-8D5D-FCCB81D8D866}" type="parTrans" cxnId="{3060AC87-682F-4254-9B66-15CEEA4DFA10}">
      <dgm:prSet/>
      <dgm:spPr/>
      <dgm:t>
        <a:bodyPr/>
        <a:lstStyle/>
        <a:p>
          <a:endParaRPr lang="en-US"/>
        </a:p>
      </dgm:t>
    </dgm:pt>
    <dgm:pt modelId="{4E82B43B-6190-4FFC-8A93-50759C3AF8BD}" type="sibTrans" cxnId="{3060AC87-682F-4254-9B66-15CEEA4DFA10}">
      <dgm:prSet/>
      <dgm:spPr/>
      <dgm:t>
        <a:bodyPr/>
        <a:lstStyle/>
        <a:p>
          <a:endParaRPr lang="en-US"/>
        </a:p>
      </dgm:t>
    </dgm:pt>
    <dgm:pt modelId="{6491461C-0654-4560-B8F8-4B92D1AEE609}">
      <dgm:prSet phldrT="[Text]"/>
      <dgm:spPr/>
      <dgm:t>
        <a:bodyPr/>
        <a:lstStyle/>
        <a:p>
          <a:pPr>
            <a:buFont typeface="Wingdings" panose="05000000000000000000" pitchFamily="2" charset="2"/>
            <a:buChar char="q"/>
          </a:pPr>
          <a:r>
            <a:rPr lang="en-US"/>
            <a:t>Ensure that the IEP implementation plan has been communicated with the family.</a:t>
          </a:r>
        </a:p>
      </dgm:t>
    </dgm:pt>
    <dgm:pt modelId="{9B95C1BD-F97C-438C-8F05-03C56F1AE3DE}" type="parTrans" cxnId="{55B16A65-7F28-4EBC-B24D-D792D9C0ABFA}">
      <dgm:prSet/>
      <dgm:spPr/>
      <dgm:t>
        <a:bodyPr/>
        <a:lstStyle/>
        <a:p>
          <a:endParaRPr lang="en-US"/>
        </a:p>
      </dgm:t>
    </dgm:pt>
    <dgm:pt modelId="{ED8D3E68-9460-41AB-8894-5C52BD3E5749}" type="sibTrans" cxnId="{55B16A65-7F28-4EBC-B24D-D792D9C0ABFA}">
      <dgm:prSet/>
      <dgm:spPr/>
      <dgm:t>
        <a:bodyPr/>
        <a:lstStyle/>
        <a:p>
          <a:endParaRPr lang="en-US"/>
        </a:p>
      </dgm:t>
    </dgm:pt>
    <dgm:pt modelId="{0FD252E7-60AE-4100-BEF6-57B9C45AD91F}">
      <dgm:prSet phldrT="[Text]"/>
      <dgm:spPr/>
      <dgm:t>
        <a:bodyPr/>
        <a:lstStyle/>
        <a:p>
          <a:pPr>
            <a:buFont typeface="Wingdings" panose="05000000000000000000" pitchFamily="2" charset="2"/>
            <a:buChar char="q"/>
          </a:pPr>
          <a:r>
            <a:rPr lang="en-US"/>
            <a:t>Meet regularly with the case manager to review IEP implementation and the student's progress.</a:t>
          </a:r>
        </a:p>
      </dgm:t>
    </dgm:pt>
    <dgm:pt modelId="{76B28D0B-E446-4991-90C1-37B0FF9AC96C}" type="parTrans" cxnId="{99DE3F80-ECAC-451A-87E4-45FF8A2B3FBE}">
      <dgm:prSet/>
      <dgm:spPr/>
      <dgm:t>
        <a:bodyPr/>
        <a:lstStyle/>
        <a:p>
          <a:endParaRPr lang="en-US"/>
        </a:p>
      </dgm:t>
    </dgm:pt>
    <dgm:pt modelId="{C43F1B5A-248A-49F7-92F1-85FF57FCB719}" type="sibTrans" cxnId="{99DE3F80-ECAC-451A-87E4-45FF8A2B3FBE}">
      <dgm:prSet/>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 modelId="{7C182CD1-BCC3-422B-B88F-0EAA8ADB4304}" type="pres">
      <dgm:prSet presAssocID="{CB9C53C4-F5BE-4E89-AAEA-D35508E0EA0E}" presName="parentText" presStyleLbl="node1" presStyleIdx="0" presStyleCnt="1">
        <dgm:presLayoutVars>
          <dgm:chMax val="0"/>
          <dgm:bulletEnabled val="1"/>
        </dgm:presLayoutVars>
      </dgm:prSet>
      <dgm:spPr/>
    </dgm:pt>
    <dgm:pt modelId="{22A2888A-8ED3-4524-A824-BAD150E01CB5}" type="pres">
      <dgm:prSet presAssocID="{CB9C53C4-F5BE-4E89-AAEA-D35508E0EA0E}" presName="childText" presStyleLbl="revTx" presStyleIdx="0" presStyleCnt="1">
        <dgm:presLayoutVars>
          <dgm:bulletEnabled val="1"/>
        </dgm:presLayoutVars>
      </dgm:prSet>
      <dgm:spPr/>
    </dgm:pt>
  </dgm:ptLst>
  <dgm:cxnLst>
    <dgm:cxn modelId="{7718BB1F-02CB-488F-8268-58E6203CCCE5}" srcId="{0685B44B-268B-4971-81E2-0A5F51F769F9}" destId="{CB9C53C4-F5BE-4E89-AAEA-D35508E0EA0E}" srcOrd="0" destOrd="0" parTransId="{6883F75B-EC63-4AC1-AB4B-6154BED14B91}" sibTransId="{D2CFA6A1-43BD-4029-8576-6D3DA227D5A9}"/>
    <dgm:cxn modelId="{6FB44D2C-5AE5-44EF-8703-F6D29A2F4867}" type="presOf" srcId="{CB9C53C4-F5BE-4E89-AAEA-D35508E0EA0E}" destId="{7C182CD1-BCC3-422B-B88F-0EAA8ADB4304}" srcOrd="0" destOrd="0" presId="urn:microsoft.com/office/officeart/2005/8/layout/vList2"/>
    <dgm:cxn modelId="{55B16A65-7F28-4EBC-B24D-D792D9C0ABFA}" srcId="{CB9C53C4-F5BE-4E89-AAEA-D35508E0EA0E}" destId="{6491461C-0654-4560-B8F8-4B92D1AEE609}" srcOrd="2" destOrd="0" parTransId="{9B95C1BD-F97C-438C-8F05-03C56F1AE3DE}" sibTransId="{ED8D3E68-9460-41AB-8894-5C52BD3E5749}"/>
    <dgm:cxn modelId="{99DE3F80-ECAC-451A-87E4-45FF8A2B3FBE}" srcId="{CB9C53C4-F5BE-4E89-AAEA-D35508E0EA0E}" destId="{0FD252E7-60AE-4100-BEF6-57B9C45AD91F}" srcOrd="3" destOrd="0" parTransId="{76B28D0B-E446-4991-90C1-37B0FF9AC96C}" sibTransId="{C43F1B5A-248A-49F7-92F1-85FF57FCB719}"/>
    <dgm:cxn modelId="{7D14A981-7A43-4602-9765-E0F3BE7F7EDD}" type="presOf" srcId="{0FD252E7-60AE-4100-BEF6-57B9C45AD91F}" destId="{22A2888A-8ED3-4524-A824-BAD150E01CB5}" srcOrd="0" destOrd="3" presId="urn:microsoft.com/office/officeart/2005/8/layout/vList2"/>
    <dgm:cxn modelId="{3060AC87-682F-4254-9B66-15CEEA4DFA10}" srcId="{CB9C53C4-F5BE-4E89-AAEA-D35508E0EA0E}" destId="{8E57C565-A32D-4414-ACF4-3E4A0CD8D482}" srcOrd="1" destOrd="0" parTransId="{D0B4F94E-9EFD-4120-8D5D-FCCB81D8D866}" sibTransId="{4E82B43B-6190-4FFC-8A93-50759C3AF8BD}"/>
    <dgm:cxn modelId="{09384497-78A3-4457-9BCA-ADA1070AACCE}" type="presOf" srcId="{0685B44B-268B-4971-81E2-0A5F51F769F9}" destId="{DEB4AAEE-5997-46FF-BB89-EE84014E0C8D}" srcOrd="0" destOrd="0" presId="urn:microsoft.com/office/officeart/2005/8/layout/vList2"/>
    <dgm:cxn modelId="{AD29E8A4-4457-44BF-8AC5-09F8DBD9A612}" type="presOf" srcId="{6491461C-0654-4560-B8F8-4B92D1AEE609}" destId="{22A2888A-8ED3-4524-A824-BAD150E01CB5}" srcOrd="0" destOrd="2" presId="urn:microsoft.com/office/officeart/2005/8/layout/vList2"/>
    <dgm:cxn modelId="{81C45CC0-9B2A-4EB7-8292-F9EC9280F4ED}" type="presOf" srcId="{8E57C565-A32D-4414-ACF4-3E4A0CD8D482}" destId="{22A2888A-8ED3-4524-A824-BAD150E01CB5}" srcOrd="0" destOrd="1" presId="urn:microsoft.com/office/officeart/2005/8/layout/vList2"/>
    <dgm:cxn modelId="{F89C05CD-504C-49B8-82D5-13138E28937B}" type="presOf" srcId="{612FF054-B215-4125-89CE-89C6077DB895}" destId="{22A2888A-8ED3-4524-A824-BAD150E01CB5}" srcOrd="0" destOrd="0" presId="urn:microsoft.com/office/officeart/2005/8/layout/vList2"/>
    <dgm:cxn modelId="{1BB9B4CF-54B3-41FA-922E-DAE63BF16A26}" srcId="{CB9C53C4-F5BE-4E89-AAEA-D35508E0EA0E}" destId="{612FF054-B215-4125-89CE-89C6077DB895}" srcOrd="0" destOrd="0" parTransId="{BFC5B082-AB4E-44D3-866A-79932CC50081}" sibTransId="{D3D35125-988B-4038-9FAC-F72B043407BB}"/>
    <dgm:cxn modelId="{937AA565-DF89-4EF6-A760-272A891A5248}" type="presParOf" srcId="{DEB4AAEE-5997-46FF-BB89-EE84014E0C8D}" destId="{7C182CD1-BCC3-422B-B88F-0EAA8ADB4304}" srcOrd="0" destOrd="0" presId="urn:microsoft.com/office/officeart/2005/8/layout/vList2"/>
    <dgm:cxn modelId="{9F7D33E1-43A6-4F59-A98B-252261D73779}" type="presParOf" srcId="{DEB4AAEE-5997-46FF-BB89-EE84014E0C8D}" destId="{22A2888A-8ED3-4524-A824-BAD150E01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41CA5-B8C4-4C41-A6E4-26D0FCC58AB7}">
      <dsp:nvSpPr>
        <dsp:cNvPr id="0" name=""/>
        <dsp:cNvSpPr/>
      </dsp:nvSpPr>
      <dsp:spPr>
        <a:xfrm>
          <a:off x="1206866" y="1943"/>
          <a:ext cx="3894453" cy="233667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t>Apply knowledge of both special education and general education</a:t>
          </a:r>
          <a:r>
            <a:rPr lang="en-US" sz="2000" kern="1200"/>
            <a:t> to ensure decisions are instructionally sound and aligned with curriculum standards</a:t>
          </a:r>
          <a:endParaRPr lang="en-US" sz="2000" kern="1200">
            <a:latin typeface="Calibri"/>
            <a:ea typeface="Calibri"/>
            <a:cs typeface="Calibri"/>
          </a:endParaRPr>
        </a:p>
      </dsp:txBody>
      <dsp:txXfrm>
        <a:off x="1320933" y="116010"/>
        <a:ext cx="3666319" cy="2108538"/>
      </dsp:txXfrm>
    </dsp:sp>
    <dsp:sp modelId="{2565DF9F-677E-4D7F-8CB3-35D2A81BFD2B}">
      <dsp:nvSpPr>
        <dsp:cNvPr id="0" name=""/>
        <dsp:cNvSpPr/>
      </dsp:nvSpPr>
      <dsp:spPr>
        <a:xfrm>
          <a:off x="5490765" y="1943"/>
          <a:ext cx="3894453" cy="233667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t>Have the LEA’s permission to commit services and resources </a:t>
          </a:r>
          <a:r>
            <a:rPr lang="en-US" sz="2000" b="0" kern="1200"/>
            <a:t>on behalf </a:t>
          </a:r>
          <a:r>
            <a:rPr lang="en-US" sz="2000" kern="1200"/>
            <a:t>of the district during the IEP meeting</a:t>
          </a:r>
        </a:p>
      </dsp:txBody>
      <dsp:txXfrm>
        <a:off x="5604832" y="116010"/>
        <a:ext cx="3666319" cy="2108538"/>
      </dsp:txXfrm>
    </dsp:sp>
    <dsp:sp modelId="{196AB779-5AE5-43B3-B2DF-ACCA2F092307}">
      <dsp:nvSpPr>
        <dsp:cNvPr id="0" name=""/>
        <dsp:cNvSpPr/>
      </dsp:nvSpPr>
      <dsp:spPr>
        <a:xfrm>
          <a:off x="1206866" y="2728060"/>
          <a:ext cx="3894453" cy="233667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t>Integrate all IEP team member's perspectives </a:t>
          </a:r>
          <a:r>
            <a:rPr lang="en-US" sz="2000" kern="1200"/>
            <a:t>into IEP decisions to support access and progress in the general curriculum</a:t>
          </a:r>
        </a:p>
      </dsp:txBody>
      <dsp:txXfrm>
        <a:off x="1320933" y="2842127"/>
        <a:ext cx="3666319" cy="2108538"/>
      </dsp:txXfrm>
    </dsp:sp>
    <dsp:sp modelId="{3DD43C69-2E1D-4ACD-890F-ED7D62C4CC94}">
      <dsp:nvSpPr>
        <dsp:cNvPr id="0" name=""/>
        <dsp:cNvSpPr/>
      </dsp:nvSpPr>
      <dsp:spPr>
        <a:xfrm>
          <a:off x="5490765" y="2728060"/>
          <a:ext cx="3894453" cy="233667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t>Understand district programs, staffing, and resource availability</a:t>
          </a:r>
          <a:r>
            <a:rPr lang="en-US" sz="2000" kern="1200"/>
            <a:t>—and be able to authorize them to ensure high-quality implementation of the IEP</a:t>
          </a:r>
        </a:p>
      </dsp:txBody>
      <dsp:txXfrm>
        <a:off x="5604832" y="2842127"/>
        <a:ext cx="3666319" cy="2108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9D57A-83FE-442B-B175-361DB78921DC}">
      <dsp:nvSpPr>
        <dsp:cNvPr id="0" name=""/>
        <dsp:cNvSpPr/>
      </dsp:nvSpPr>
      <dsp:spPr>
        <a:xfrm>
          <a:off x="0" y="180966"/>
          <a:ext cx="11414760" cy="859949"/>
        </a:xfrm>
        <a:prstGeom prst="round2Same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0" kern="1200"/>
            <a:t>Principals are responsible for ensuring that:</a:t>
          </a:r>
          <a:endParaRPr lang="en-US" sz="3500" b="1" kern="1200"/>
        </a:p>
      </dsp:txBody>
      <dsp:txXfrm>
        <a:off x="41979" y="222945"/>
        <a:ext cx="11330802" cy="817970"/>
      </dsp:txXfrm>
    </dsp:sp>
    <dsp:sp modelId="{2512B90D-1354-4B1B-96DD-E2A59A64E93E}">
      <dsp:nvSpPr>
        <dsp:cNvPr id="0" name=""/>
        <dsp:cNvSpPr/>
      </dsp:nvSpPr>
      <dsp:spPr>
        <a:xfrm>
          <a:off x="0" y="1040916"/>
          <a:ext cx="11414760" cy="3332700"/>
        </a:xfrm>
        <a:prstGeom prst="rect">
          <a:avLst/>
        </a:prstGeom>
        <a:solidFill>
          <a:srgbClr val="CBD5D9"/>
        </a:solidFill>
        <a:ln>
          <a:noFill/>
        </a:ln>
        <a:effectLst/>
      </dsp:spPr>
      <dsp:style>
        <a:lnRef idx="0">
          <a:scrgbClr r="0" g="0" b="0"/>
        </a:lnRef>
        <a:fillRef idx="0">
          <a:scrgbClr r="0" g="0" b="0"/>
        </a:fillRef>
        <a:effectRef idx="0">
          <a:scrgbClr r="0" g="0" b="0"/>
        </a:effectRef>
        <a:fontRef idx="minor"/>
      </dsp:style>
      <dsp:txBody>
        <a:bodyPr spcFirstLastPara="0" vert="horz" wrap="square" lIns="36241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0" i="0" kern="1200"/>
            <a:t>An appropriate LEA representative attends each IEP meeting.</a:t>
          </a:r>
          <a:endParaRPr lang="en-US" sz="2700" b="0" kern="1200"/>
        </a:p>
        <a:p>
          <a:pPr marL="228600" lvl="1" indent="-228600" algn="l" defTabSz="1200150">
            <a:lnSpc>
              <a:spcPct val="90000"/>
            </a:lnSpc>
            <a:spcBef>
              <a:spcPct val="0"/>
            </a:spcBef>
            <a:spcAft>
              <a:spcPct val="20000"/>
            </a:spcAft>
            <a:buChar char="•"/>
          </a:pPr>
          <a:r>
            <a:rPr lang="en-US" sz="2700" b="0" i="0" kern="1200"/>
            <a:t>The LEA representative understands their legal role and authority.</a:t>
          </a:r>
          <a:endParaRPr lang="en-US" sz="2700" b="0" kern="1200"/>
        </a:p>
        <a:p>
          <a:pPr marL="228600" lvl="1" indent="-228600" algn="l" defTabSz="1200150">
            <a:lnSpc>
              <a:spcPct val="90000"/>
            </a:lnSpc>
            <a:spcBef>
              <a:spcPct val="0"/>
            </a:spcBef>
            <a:spcAft>
              <a:spcPct val="20000"/>
            </a:spcAft>
            <a:buChar char="•"/>
          </a:pPr>
          <a:r>
            <a:rPr lang="en-US" sz="2700" b="0" i="0" kern="1200"/>
            <a:t>Decisions made in IEP meetings are high quality, compliant, and implementable.</a:t>
          </a:r>
          <a:endParaRPr lang="en-US" sz="2700" b="0" kern="1200"/>
        </a:p>
        <a:p>
          <a:pPr marL="228600" lvl="1" indent="-228600" algn="l" defTabSz="1200150">
            <a:lnSpc>
              <a:spcPct val="90000"/>
            </a:lnSpc>
            <a:spcBef>
              <a:spcPct val="0"/>
            </a:spcBef>
            <a:spcAft>
              <a:spcPct val="20000"/>
            </a:spcAft>
            <a:buChar char="•"/>
          </a:pPr>
          <a:r>
            <a:rPr lang="en-US" sz="2700" b="0" i="0" kern="1200"/>
            <a:t>A system is in place to support consistent LEA preparation and follow‑through related to staffing, services, and resources required to implement the IEP.</a:t>
          </a:r>
          <a:endParaRPr lang="en-US" sz="2700" b="0" kern="1200"/>
        </a:p>
      </dsp:txBody>
      <dsp:txXfrm>
        <a:off x="0" y="1040916"/>
        <a:ext cx="11414760" cy="333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CD1-BCC3-422B-B88F-0EAA8ADB4304}">
      <dsp:nvSpPr>
        <dsp:cNvPr id="0" name=""/>
        <dsp:cNvSpPr/>
      </dsp:nvSpPr>
      <dsp:spPr>
        <a:xfrm>
          <a:off x="0" y="112034"/>
          <a:ext cx="1006951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Before</a:t>
          </a:r>
        </a:p>
      </dsp:txBody>
      <dsp:txXfrm>
        <a:off x="30442" y="142476"/>
        <a:ext cx="10008628" cy="562726"/>
      </dsp:txXfrm>
    </dsp:sp>
    <dsp:sp modelId="{22A2888A-8ED3-4524-A824-BAD150E01CB5}">
      <dsp:nvSpPr>
        <dsp:cNvPr id="0" name=""/>
        <dsp:cNvSpPr/>
      </dsp:nvSpPr>
      <dsp:spPr>
        <a:xfrm>
          <a:off x="0" y="735644"/>
          <a:ext cx="10069512" cy="40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07" tIns="33020" rIns="184912" bIns="3302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Complete premeeting checklists (confirm that team members are in attendance, meeting materials are prepared, an agenda is drafted, IEP elements are drafted, and team members have reviewed student data).</a:t>
          </a:r>
          <a:endParaRPr lang="en-US" sz="2000" kern="1200"/>
        </a:p>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Complete premeeting check-ins with special education case managers and teachers.</a:t>
          </a:r>
        </a:p>
        <a:p>
          <a:pPr marL="228600" lvl="1" indent="-228600" algn="l" defTabSz="889000" rtl="0">
            <a:lnSpc>
              <a:spcPct val="90000"/>
            </a:lnSpc>
            <a:spcBef>
              <a:spcPct val="0"/>
            </a:spcBef>
            <a:spcAft>
              <a:spcPct val="20000"/>
            </a:spcAft>
            <a:buFont typeface="Wingdings" panose="05000000000000000000" pitchFamily="2" charset="2"/>
            <a:buChar char="q"/>
          </a:pPr>
          <a:r>
            <a:rPr lang="en-US" sz="2000" kern="1200">
              <a:latin typeface="Open Sans"/>
              <a:ea typeface="Open Sans"/>
              <a:cs typeface="Open Sans"/>
            </a:rPr>
            <a:t>Ensure that an IEP team member reaches out to the family before the meeting to set the tone for collaboration and to build connection.</a:t>
          </a:r>
        </a:p>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a:ea typeface="Open Sans"/>
              <a:cs typeface="Open Sans"/>
            </a:rPr>
            <a:t>Consult with district staff to prepare for decision-making in the IEP meeting as needed.</a:t>
          </a:r>
        </a:p>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Review the draft IEP (seek input from the team, include recommended services to support Free Appropriate Public Education [FAPE], ensure awareness of district resources to support services).</a:t>
          </a:r>
        </a:p>
      </dsp:txBody>
      <dsp:txXfrm>
        <a:off x="0" y="735644"/>
        <a:ext cx="10069512" cy="4090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CD1-BCC3-422B-B88F-0EAA8ADB4304}">
      <dsp:nvSpPr>
        <dsp:cNvPr id="0" name=""/>
        <dsp:cNvSpPr/>
      </dsp:nvSpPr>
      <dsp:spPr>
        <a:xfrm>
          <a:off x="0" y="46981"/>
          <a:ext cx="10069512"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During</a:t>
          </a:r>
        </a:p>
      </dsp:txBody>
      <dsp:txXfrm>
        <a:off x="33926" y="80907"/>
        <a:ext cx="10001660" cy="627128"/>
      </dsp:txXfrm>
    </dsp:sp>
    <dsp:sp modelId="{22A2888A-8ED3-4524-A824-BAD150E01CB5}">
      <dsp:nvSpPr>
        <dsp:cNvPr id="0" name=""/>
        <dsp:cNvSpPr/>
      </dsp:nvSpPr>
      <dsp:spPr>
        <a:xfrm>
          <a:off x="0" y="741961"/>
          <a:ext cx="10069512" cy="380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07" tIns="34290" rIns="192024" bIns="34290" numCol="1" spcCol="1270" anchor="t" anchorCtr="0">
          <a:noAutofit/>
        </a:bodyPr>
        <a:lstStyle/>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Model </a:t>
          </a:r>
          <a:r>
            <a:rPr lang="en-US" sz="2100" kern="1200">
              <a:latin typeface="Open Sans"/>
            </a:rPr>
            <a:t>strengths-based</a:t>
          </a:r>
          <a:r>
            <a:rPr lang="en-US" sz="2100" kern="1200"/>
            <a:t> and people-forward language.</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Support the IEP team in engaging family members in the IEP development process.</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Be transparent and responsive to team members’ feedback and requests.</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Keep discussion anchored in student data.</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When necessary, utilize best practices for conflict management </a:t>
          </a:r>
          <a:br>
            <a:rPr lang="en-US" sz="2100" kern="1200"/>
          </a:br>
          <a:r>
            <a:rPr lang="en-US" sz="2100" kern="1200"/>
            <a:t>(e.g., redirect team, manage disagreement).</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Approve resource allocation.</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Support the case manager in following the agenda, monitoring time, summarizing information, and outlining action steps.</a:t>
          </a:r>
        </a:p>
      </dsp:txBody>
      <dsp:txXfrm>
        <a:off x="0" y="741961"/>
        <a:ext cx="10069512" cy="3800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CD1-BCC3-422B-B88F-0EAA8ADB4304}">
      <dsp:nvSpPr>
        <dsp:cNvPr id="0" name=""/>
        <dsp:cNvSpPr/>
      </dsp:nvSpPr>
      <dsp:spPr>
        <a:xfrm>
          <a:off x="0" y="9721"/>
          <a:ext cx="10069512"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After</a:t>
          </a:r>
        </a:p>
      </dsp:txBody>
      <dsp:txXfrm>
        <a:off x="33926" y="43647"/>
        <a:ext cx="10001660" cy="627128"/>
      </dsp:txXfrm>
    </dsp:sp>
    <dsp:sp modelId="{22A2888A-8ED3-4524-A824-BAD150E01CB5}">
      <dsp:nvSpPr>
        <dsp:cNvPr id="0" name=""/>
        <dsp:cNvSpPr/>
      </dsp:nvSpPr>
      <dsp:spPr>
        <a:xfrm>
          <a:off x="0" y="704701"/>
          <a:ext cx="10069512"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07" tIns="45720" rIns="256032" bIns="45720" numCol="1" spcCol="1270" anchor="t" anchorCtr="0">
          <a:noAutofit/>
        </a:bodyPr>
        <a:lstStyle/>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Confirm service implementation plans with the case manager.</a:t>
          </a:r>
        </a:p>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Confirm that the case manager has communicated IEP services and supports with staff.</a:t>
          </a:r>
        </a:p>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Ensure that the IEP implementation plan has been communicated with the family.</a:t>
          </a:r>
        </a:p>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Meet regularly with the case manager to review IEP implementation and the student's progress.</a:t>
          </a:r>
        </a:p>
      </dsp:txBody>
      <dsp:txXfrm>
        <a:off x="0" y="704701"/>
        <a:ext cx="10069512" cy="3875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0F21-C2FF-422F-B28B-09D91D458F3C}">
      <dsp:nvSpPr>
        <dsp:cNvPr id="0" name=""/>
        <dsp:cNvSpPr/>
      </dsp:nvSpPr>
      <dsp:spPr>
        <a:xfrm>
          <a:off x="0" y="1366361"/>
          <a:ext cx="11414125" cy="182181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AA174-93CC-47F7-9A4A-B6125E22A9E5}">
      <dsp:nvSpPr>
        <dsp:cNvPr id="0" name=""/>
        <dsp:cNvSpPr/>
      </dsp:nvSpPr>
      <dsp:spPr>
        <a:xfrm>
          <a:off x="5015" y="0"/>
          <a:ext cx="3310542" cy="182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rtl="0">
            <a:lnSpc>
              <a:spcPct val="90000"/>
            </a:lnSpc>
            <a:spcBef>
              <a:spcPct val="0"/>
            </a:spcBef>
            <a:spcAft>
              <a:spcPct val="35000"/>
            </a:spcAft>
            <a:buNone/>
          </a:pPr>
          <a:r>
            <a:rPr lang="en-US" sz="3200" kern="1200">
              <a:solidFill>
                <a:srgbClr val="444444"/>
              </a:solidFill>
              <a:latin typeface="Calibri"/>
              <a:ea typeface="Calibri"/>
              <a:cs typeface="Calibri"/>
            </a:rPr>
            <a:t>Preparation strategies</a:t>
          </a:r>
        </a:p>
      </dsp:txBody>
      <dsp:txXfrm>
        <a:off x="5015" y="0"/>
        <a:ext cx="3310542" cy="1821815"/>
      </dsp:txXfrm>
    </dsp:sp>
    <dsp:sp modelId="{DF372510-B820-4558-B105-2DCC3DC6661E}">
      <dsp:nvSpPr>
        <dsp:cNvPr id="0" name=""/>
        <dsp:cNvSpPr/>
      </dsp:nvSpPr>
      <dsp:spPr>
        <a:xfrm>
          <a:off x="1432560" y="2049542"/>
          <a:ext cx="455453" cy="455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98739-C48D-4023-BCB3-7B11262CBE67}">
      <dsp:nvSpPr>
        <dsp:cNvPr id="0" name=""/>
        <dsp:cNvSpPr/>
      </dsp:nvSpPr>
      <dsp:spPr>
        <a:xfrm>
          <a:off x="3481085" y="2732722"/>
          <a:ext cx="3310542" cy="182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US" sz="3200" kern="1200">
              <a:solidFill>
                <a:srgbClr val="444444"/>
              </a:solidFill>
              <a:latin typeface="Calibri"/>
              <a:ea typeface="Calibri"/>
              <a:cs typeface="Calibri"/>
            </a:rPr>
            <a:t>Meeting facilitation strategies</a:t>
          </a:r>
        </a:p>
      </dsp:txBody>
      <dsp:txXfrm>
        <a:off x="3481085" y="2732722"/>
        <a:ext cx="3310542" cy="1821815"/>
      </dsp:txXfrm>
    </dsp:sp>
    <dsp:sp modelId="{1CA7455E-F520-43C5-BB47-DEAB38713EDA}">
      <dsp:nvSpPr>
        <dsp:cNvPr id="0" name=""/>
        <dsp:cNvSpPr/>
      </dsp:nvSpPr>
      <dsp:spPr>
        <a:xfrm>
          <a:off x="4908629" y="2049542"/>
          <a:ext cx="455453" cy="455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5F21F-B500-4770-9B07-BE3C66E79ADE}">
      <dsp:nvSpPr>
        <dsp:cNvPr id="0" name=""/>
        <dsp:cNvSpPr/>
      </dsp:nvSpPr>
      <dsp:spPr>
        <a:xfrm>
          <a:off x="6957154" y="0"/>
          <a:ext cx="3310542" cy="182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en-US" sz="3200" kern="1200">
              <a:solidFill>
                <a:srgbClr val="444444"/>
              </a:solidFill>
              <a:latin typeface="Calibri"/>
              <a:ea typeface="Calibri"/>
              <a:cs typeface="Calibri"/>
            </a:rPr>
            <a:t>Postmeeting follow-through</a:t>
          </a:r>
        </a:p>
      </dsp:txBody>
      <dsp:txXfrm>
        <a:off x="6957154" y="0"/>
        <a:ext cx="3310542" cy="1821815"/>
      </dsp:txXfrm>
    </dsp:sp>
    <dsp:sp modelId="{7F055FD3-0E8B-4923-BAF8-922EFD083357}">
      <dsp:nvSpPr>
        <dsp:cNvPr id="0" name=""/>
        <dsp:cNvSpPr/>
      </dsp:nvSpPr>
      <dsp:spPr>
        <a:xfrm>
          <a:off x="8384698" y="2049542"/>
          <a:ext cx="455453" cy="455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CD1-BCC3-422B-B88F-0EAA8ADB4304}">
      <dsp:nvSpPr>
        <dsp:cNvPr id="0" name=""/>
        <dsp:cNvSpPr/>
      </dsp:nvSpPr>
      <dsp:spPr>
        <a:xfrm>
          <a:off x="0" y="112034"/>
          <a:ext cx="1006951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Before</a:t>
          </a:r>
        </a:p>
      </dsp:txBody>
      <dsp:txXfrm>
        <a:off x="30442" y="142476"/>
        <a:ext cx="10008628" cy="562726"/>
      </dsp:txXfrm>
    </dsp:sp>
    <dsp:sp modelId="{22A2888A-8ED3-4524-A824-BAD150E01CB5}">
      <dsp:nvSpPr>
        <dsp:cNvPr id="0" name=""/>
        <dsp:cNvSpPr/>
      </dsp:nvSpPr>
      <dsp:spPr>
        <a:xfrm>
          <a:off x="0" y="735644"/>
          <a:ext cx="10069512" cy="40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07" tIns="33020" rIns="184912" bIns="3302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Complete premeeting checklists (confirm that team members are in attendance, meeting materials are prepared, an agenda is drafted, IEP elements are drafted, and team members have reviewed student data).</a:t>
          </a:r>
          <a:endParaRPr lang="en-US" sz="2000" kern="1200"/>
        </a:p>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Complete premeeting check-ins with special education case managers and teachers.</a:t>
          </a:r>
        </a:p>
        <a:p>
          <a:pPr marL="228600" lvl="1" indent="-228600" algn="l" defTabSz="889000" rtl="0">
            <a:lnSpc>
              <a:spcPct val="90000"/>
            </a:lnSpc>
            <a:spcBef>
              <a:spcPct val="0"/>
            </a:spcBef>
            <a:spcAft>
              <a:spcPct val="20000"/>
            </a:spcAft>
            <a:buFont typeface="Wingdings" panose="05000000000000000000" pitchFamily="2" charset="2"/>
            <a:buChar char="q"/>
          </a:pPr>
          <a:r>
            <a:rPr lang="en-US" sz="2000" kern="1200">
              <a:latin typeface="Open Sans"/>
              <a:ea typeface="Open Sans"/>
              <a:cs typeface="Open Sans"/>
            </a:rPr>
            <a:t>Ensure that an IEP team member reaches out to the family before the meeting to set the tone for collaboration and to build connection.</a:t>
          </a:r>
        </a:p>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Consult with district staff to prepare yourself for decision-making in the IEP meeting as needed.</a:t>
          </a:r>
        </a:p>
        <a:p>
          <a:pPr marL="228600" lvl="1" indent="-228600" algn="l" defTabSz="889000">
            <a:lnSpc>
              <a:spcPct val="90000"/>
            </a:lnSpc>
            <a:spcBef>
              <a:spcPct val="0"/>
            </a:spcBef>
            <a:spcAft>
              <a:spcPct val="20000"/>
            </a:spcAft>
            <a:buFont typeface="Wingdings" panose="05000000000000000000" pitchFamily="2" charset="2"/>
            <a:buChar char="q"/>
          </a:pPr>
          <a:r>
            <a:rPr lang="en-US" sz="2000" kern="1200">
              <a:latin typeface="Open Sans" panose="020B0606030504020204" pitchFamily="34" charset="0"/>
              <a:ea typeface="Open Sans" panose="020B0606030504020204" pitchFamily="34" charset="0"/>
              <a:cs typeface="Open Sans" panose="020B0606030504020204" pitchFamily="34" charset="0"/>
            </a:rPr>
            <a:t>Review the draft IEP (seek input from the team, include recommended services to support FAPE, and ensure awareness of district resources to support services).</a:t>
          </a:r>
        </a:p>
      </dsp:txBody>
      <dsp:txXfrm>
        <a:off x="0" y="735644"/>
        <a:ext cx="10069512" cy="4090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CD1-BCC3-422B-B88F-0EAA8ADB4304}">
      <dsp:nvSpPr>
        <dsp:cNvPr id="0" name=""/>
        <dsp:cNvSpPr/>
      </dsp:nvSpPr>
      <dsp:spPr>
        <a:xfrm>
          <a:off x="0" y="46981"/>
          <a:ext cx="10069512"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During</a:t>
          </a:r>
        </a:p>
      </dsp:txBody>
      <dsp:txXfrm>
        <a:off x="33926" y="80907"/>
        <a:ext cx="10001660" cy="627128"/>
      </dsp:txXfrm>
    </dsp:sp>
    <dsp:sp modelId="{22A2888A-8ED3-4524-A824-BAD150E01CB5}">
      <dsp:nvSpPr>
        <dsp:cNvPr id="0" name=""/>
        <dsp:cNvSpPr/>
      </dsp:nvSpPr>
      <dsp:spPr>
        <a:xfrm>
          <a:off x="0" y="741961"/>
          <a:ext cx="10069512" cy="380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07" tIns="34290" rIns="192024" bIns="34290" numCol="1" spcCol="1270" anchor="t" anchorCtr="0">
          <a:noAutofit/>
        </a:bodyPr>
        <a:lstStyle/>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Model strength-based and people forward language.</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Support the IEP team in engaging family members in the IEP development process.</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Be transparent and responsive to team members’ feedback and requests.</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Keep discussion anchored in student data.</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When necessary, utilize best practices for conflict management </a:t>
          </a:r>
          <a:br>
            <a:rPr lang="en-US" sz="2100" kern="1200"/>
          </a:br>
          <a:r>
            <a:rPr lang="en-US" sz="2100" kern="1200"/>
            <a:t>(e.g.  redirect team, manage disagreement).</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Approve resource allocation.</a:t>
          </a:r>
        </a:p>
        <a:p>
          <a:pPr marL="228600" lvl="1" indent="-228600" algn="l" defTabSz="933450">
            <a:lnSpc>
              <a:spcPct val="90000"/>
            </a:lnSpc>
            <a:spcBef>
              <a:spcPct val="0"/>
            </a:spcBef>
            <a:spcAft>
              <a:spcPct val="20000"/>
            </a:spcAft>
            <a:buFont typeface="Wingdings" panose="05000000000000000000" pitchFamily="2" charset="2"/>
            <a:buChar char="q"/>
          </a:pPr>
          <a:r>
            <a:rPr lang="en-US" sz="2100" kern="1200"/>
            <a:t>Support the case manager in following the agenda, monitoring time, summarizing information, and outlining action steps.</a:t>
          </a:r>
        </a:p>
      </dsp:txBody>
      <dsp:txXfrm>
        <a:off x="0" y="741961"/>
        <a:ext cx="10069512" cy="38005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CD1-BCC3-422B-B88F-0EAA8ADB4304}">
      <dsp:nvSpPr>
        <dsp:cNvPr id="0" name=""/>
        <dsp:cNvSpPr/>
      </dsp:nvSpPr>
      <dsp:spPr>
        <a:xfrm>
          <a:off x="0" y="9721"/>
          <a:ext cx="10069512"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After</a:t>
          </a:r>
        </a:p>
      </dsp:txBody>
      <dsp:txXfrm>
        <a:off x="33926" y="43647"/>
        <a:ext cx="10001660" cy="627128"/>
      </dsp:txXfrm>
    </dsp:sp>
    <dsp:sp modelId="{22A2888A-8ED3-4524-A824-BAD150E01CB5}">
      <dsp:nvSpPr>
        <dsp:cNvPr id="0" name=""/>
        <dsp:cNvSpPr/>
      </dsp:nvSpPr>
      <dsp:spPr>
        <a:xfrm>
          <a:off x="0" y="704701"/>
          <a:ext cx="10069512"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07" tIns="45720" rIns="256032" bIns="45720" numCol="1" spcCol="1270" anchor="t" anchorCtr="0">
          <a:noAutofit/>
        </a:bodyPr>
        <a:lstStyle/>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Confirm service implementation plans with the case manager.</a:t>
          </a:r>
        </a:p>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Confirm that the case manager has communicated IEP services and supports with staff.</a:t>
          </a:r>
        </a:p>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Ensure that the IEP implementation plan has been communicated with the family.</a:t>
          </a:r>
        </a:p>
        <a:p>
          <a:pPr marL="285750" lvl="1" indent="-285750" algn="l" defTabSz="1244600">
            <a:lnSpc>
              <a:spcPct val="90000"/>
            </a:lnSpc>
            <a:spcBef>
              <a:spcPct val="0"/>
            </a:spcBef>
            <a:spcAft>
              <a:spcPct val="20000"/>
            </a:spcAft>
            <a:buFont typeface="Wingdings" panose="05000000000000000000" pitchFamily="2" charset="2"/>
            <a:buChar char="q"/>
          </a:pPr>
          <a:r>
            <a:rPr lang="en-US" sz="2800" kern="1200"/>
            <a:t>Meet regularly with the case manager to review IEP implementation and the student's progress.</a:t>
          </a:r>
        </a:p>
      </dsp:txBody>
      <dsp:txXfrm>
        <a:off x="0" y="704701"/>
        <a:ext cx="10069512" cy="38750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405993" y="8993128"/>
            <a:ext cx="2646802" cy="480060"/>
          </a:xfrm>
          <a:prstGeom prst="rect">
            <a:avLst/>
          </a:prstGeom>
        </p:spPr>
        <p:txBody>
          <a:bodyPr vert="horz" lIns="96656" tIns="48328" rIns="96656" bIns="48328" rtlCol="0" anchor="b" anchorCtr="0"/>
          <a:lstStyle>
            <a:lvl1pPr algn="r">
              <a:defRPr sz="1200"/>
            </a:lvl1pPr>
          </a:lstStyle>
          <a:p>
            <a:r>
              <a:rPr lang="en-US" sz="900"/>
              <a:t>(added from Insert tab, Header &amp; Footer icon, Fixed Date and time) 1/23/2018</a:t>
            </a:r>
          </a:p>
        </p:txBody>
      </p:sp>
      <p:sp>
        <p:nvSpPr>
          <p:cNvPr id="4" name="Footer Placeholder 3"/>
          <p:cNvSpPr>
            <a:spLocks noGrp="1"/>
          </p:cNvSpPr>
          <p:nvPr>
            <p:ph type="ftr" sz="quarter" idx="2"/>
          </p:nvPr>
        </p:nvSpPr>
        <p:spPr>
          <a:xfrm>
            <a:off x="262405" y="8991462"/>
            <a:ext cx="2907519" cy="480060"/>
          </a:xfrm>
          <a:prstGeom prst="rect">
            <a:avLst/>
          </a:prstGeom>
        </p:spPr>
        <p:txBody>
          <a:bodyPr vert="horz" lIns="96656" tIns="48328" rIns="96656" bIns="48328" rtlCol="0" anchor="b"/>
          <a:lstStyle>
            <a:lvl1pPr algn="l">
              <a:defRPr sz="1200"/>
            </a:lvl1pPr>
          </a:lstStyle>
          <a:p>
            <a:r>
              <a:rPr lang="en-US" sz="900"/>
              <a:t>Presentation Title (added from Insert tab, Header &amp; Footer icon)</a:t>
            </a:r>
          </a:p>
        </p:txBody>
      </p:sp>
      <p:sp>
        <p:nvSpPr>
          <p:cNvPr id="5" name="Slide Number Placeholder 4"/>
          <p:cNvSpPr>
            <a:spLocks noGrp="1"/>
          </p:cNvSpPr>
          <p:nvPr>
            <p:ph type="sldNum" sz="quarter" idx="3"/>
          </p:nvPr>
        </p:nvSpPr>
        <p:spPr>
          <a:xfrm>
            <a:off x="3464601" y="9231484"/>
            <a:ext cx="385999" cy="240038"/>
          </a:xfrm>
          <a:prstGeom prst="rect">
            <a:avLst/>
          </a:prstGeom>
        </p:spPr>
        <p:txBody>
          <a:bodyPr vert="horz" wrap="square" lIns="96656" tIns="48328" rIns="96656" bIns="48328" rtlCol="0" anchor="b">
            <a:spAutoFit/>
          </a:bodyPr>
          <a:lstStyle>
            <a:lvl1pPr algn="r">
              <a:defRPr sz="1200"/>
            </a:lvl1pPr>
          </a:lstStyle>
          <a:p>
            <a:fld id="{8ECF3336-8297-0546-B238-9969018B7F84}" type="slidenum">
              <a:rPr lang="en-US" sz="900"/>
              <a:t>‹#›</a:t>
            </a:fld>
            <a:endParaRPr lang="en-US" sz="900"/>
          </a:p>
        </p:txBody>
      </p:sp>
      <p:pic>
        <p:nvPicPr>
          <p:cNvPr id="2" name="Graphic 1">
            <a:extLst>
              <a:ext uri="{FF2B5EF4-FFF2-40B4-BE49-F238E27FC236}">
                <a16:creationId xmlns:a16="http://schemas.microsoft.com/office/drawing/2014/main" id="{27F6C992-0466-7B7B-0CCE-6389B527138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33085" y="143876"/>
            <a:ext cx="1330876" cy="688740"/>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93" y="8961127"/>
            <a:ext cx="2931390" cy="640080"/>
          </a:xfrm>
          <a:prstGeom prst="rect">
            <a:avLst/>
          </a:prstGeom>
        </p:spPr>
        <p:txBody>
          <a:bodyPr vert="horz" lIns="96656" tIns="48328" rIns="96656" bIns="48328" rtlCol="0" anchor="b" anchorCtr="0"/>
          <a:lstStyle>
            <a:lvl1pPr algn="r">
              <a:defRPr sz="900" baseline="0">
                <a:latin typeface="+mn-lt"/>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143000" y="712788"/>
            <a:ext cx="5029200" cy="2828925"/>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238535" y="3653928"/>
            <a:ext cx="6836448" cy="519465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38535" y="8961130"/>
            <a:ext cx="2931389" cy="640080"/>
          </a:xfrm>
          <a:prstGeom prst="rect">
            <a:avLst/>
          </a:prstGeom>
        </p:spPr>
        <p:txBody>
          <a:bodyPr vert="horz" lIns="96656" tIns="48328" rIns="96656" bIns="48328" rtlCol="0" anchor="b" anchorCtr="0"/>
          <a:lstStyle>
            <a:lvl1pPr algn="l">
              <a:defRPr sz="900">
                <a:latin typeface="+mn-lt"/>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584664" y="9345969"/>
            <a:ext cx="145874" cy="187299"/>
          </a:xfrm>
          <a:prstGeom prst="rect">
            <a:avLst/>
          </a:prstGeom>
        </p:spPr>
        <p:txBody>
          <a:bodyPr vert="horz" wrap="none" lIns="0" tIns="0" rIns="0" bIns="48328" rtlCol="0" anchor="ctr" anchorCtr="1">
            <a:spAutoFit/>
          </a:bodyPr>
          <a:lstStyle>
            <a:lvl1pPr algn="ctr">
              <a:defRPr sz="900">
                <a:latin typeface="+mn-lt"/>
              </a:defRPr>
            </a:lvl1pPr>
          </a:lstStyle>
          <a:p>
            <a:fld id="{B54DC83E-89B8-4806-9A94-7D2BAA520DC6}" type="slidenum">
              <a:rPr lang="en-US" smtClean="0"/>
              <a:pPr/>
              <a:t>‹#›</a:t>
            </a:fld>
            <a:endParaRPr lang="en-US"/>
          </a:p>
        </p:txBody>
      </p:sp>
      <p:pic>
        <p:nvPicPr>
          <p:cNvPr id="8" name="Graphic 7">
            <a:extLst>
              <a:ext uri="{FF2B5EF4-FFF2-40B4-BE49-F238E27FC236}">
                <a16:creationId xmlns:a16="http://schemas.microsoft.com/office/drawing/2014/main" id="{79E36F19-8F77-E0E6-BE29-3956480F82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8535" y="165064"/>
            <a:ext cx="1057311" cy="547168"/>
          </a:xfrm>
          <a:prstGeom prst="rect">
            <a:avLst/>
          </a:prstGeom>
        </p:spPr>
      </p:pic>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624739" y="9345969"/>
            <a:ext cx="65723" cy="187299"/>
          </a:xfrm>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184077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131749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ea typeface="Open Sans"/>
              <a:cs typeface="Open San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367524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374540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DDEB-FE4F-3FA3-5EB0-C1BFFC974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75DE-18CA-AEDF-7BE2-14E20644B6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13A17E-2CA0-BC5E-52EA-D697C75E6A1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EC80FED-E29B-11B0-99DD-72B5366E5E24}"/>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F357B66-4D56-297C-C3A2-EB04FC608027}"/>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01ED9C3-08E3-A9F4-7276-847BF063354E}"/>
              </a:ext>
            </a:extLst>
          </p:cNvPr>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187633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357112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57200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3A6D-37CA-8C12-7015-485D39D27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1738D-465E-3260-695B-D762D0C2B4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B4F9BA-0029-04F8-90A2-5EE5C30837D8}"/>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92077CE8-EF37-F8DE-9B3E-3D141C0203E4}"/>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7641D3CA-EFC1-33CC-F9B2-5C29D6A0A081}"/>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9DFA0F4D-3498-5228-7621-D0D864283BF8}"/>
              </a:ext>
            </a:extLst>
          </p:cNvPr>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20637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2067C-227D-475D-5800-AEFFEE6B5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D383B-7A11-FF61-9AA3-E93866213E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A92213-9C97-3480-4A30-1ED4BD596608}"/>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202E0683-8F6B-F61D-7AF2-96411A7F1A9C}"/>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50CB2FE9-978E-1261-8D1E-EFEA93A5BBF7}"/>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B9B5268E-0E8B-1C4D-7EC5-F23ABD8EA0E6}"/>
              </a:ext>
            </a:extLst>
          </p:cNvPr>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98560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330688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51722-722F-B54B-0822-475251263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8B345-F155-BBF4-A696-D46886A7AB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74ED98-FD0F-C21C-AE83-11A1D527A3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7B1AEE8D-A93C-0B2E-ECC2-E14E0440D72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168D813-C2EC-4A5C-532F-C24E8EA733B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18682804-57FB-EA62-42A8-47225F44EDEA}"/>
              </a:ext>
            </a:extLst>
          </p:cNvPr>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205382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328366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FFD0-D1F3-6B4E-3E41-642C957DF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A1ABE-CC08-A6C2-6703-8ECB9EE164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468562-1719-B445-9237-CB4E55A0E3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4C1BC061-ABDD-3936-9439-25328F22505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F635B6D7-ABAF-D0B0-3357-9E7E970BD82E}"/>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5E55A8D-5D34-94FB-A37C-E58B5046665B}"/>
              </a:ext>
            </a:extLst>
          </p:cNvPr>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3953453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4539E-ED76-7FA2-8FD8-A1D120ED6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CF8CA-98B4-9192-1DA4-2F08F7C239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803BD4-CBE9-B845-4F71-37CE45BF83D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47FA747-A42E-F27F-30EE-259432F94E80}"/>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CA8550F5-40DF-8BE2-E400-FF556E3019D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D2FBA422-A342-5DD3-4372-B9F3356333EF}"/>
              </a:ext>
            </a:extLst>
          </p:cNvPr>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1420874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D2-449E-1033-B7CA-F58F27F8D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E9D62-38D6-5D2C-A0C3-83A5CA5F81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C5AD16-9BA0-52D6-E431-583EA9B3428B}"/>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658B5E3F-F51B-6610-BC25-BDA93868909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88F2BE1E-8175-7154-27E0-D5A2A3D3771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12424A56-C3F2-5453-2E43-78AF79243268}"/>
              </a:ext>
            </a:extLst>
          </p:cNvPr>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221578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174504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1AB-7FE1-FA99-FD58-21CCB77DF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7AD13-91AD-ABDA-DF20-BB4D199369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61ED0B-4DDE-509F-9079-03EE92AF2F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0A2FD17B-9B0A-D5E7-2A6B-C825A24F18B3}"/>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16C10CB4-6399-9EB8-3CF1-EF44FCAC969B}"/>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D22B1DC0-5C10-D944-4676-89ED5C47AADD}"/>
              </a:ext>
            </a:extLst>
          </p:cNvPr>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966943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482263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DAFE-CF07-9140-81E0-0ED3999A5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734CD-75B0-37BD-B41C-725E048E10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A13B5B-DB3F-1F30-6266-EFC0F8C14B0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E3747D7-537E-1CE2-DC3C-EA3CDB71E1F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0F17AE80-F9DE-A5EF-724E-CD5443857FB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EEC2B7E4-8166-A3B4-6031-BA4156B81342}"/>
              </a:ext>
            </a:extLst>
          </p:cNvPr>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2157771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0F26B-190B-9880-AC82-7F3770874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FA2C9-BC82-75E3-7F94-042F4B690C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D75A0D-BE18-D0E9-6E94-06FDEEED8423}"/>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020901A8-909A-9B4E-36A7-434C15B2E84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583874A6-4C16-21C3-66C1-3EB14B1A389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483A8FBA-D2D5-561A-D6AF-9C48465697FA}"/>
              </a:ext>
            </a:extLst>
          </p:cNvPr>
          <p:cNvSpPr>
            <a:spLocks noGrp="1"/>
          </p:cNvSpPr>
          <p:nvPr>
            <p:ph type="sldNum" sz="quarter" idx="5"/>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2408928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382D-4D8A-DACC-92D7-71385F680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C0D7C-89E3-9A63-FBEA-7C601C4967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9F4CE9-E9F2-E478-4C25-8526991D1B4D}"/>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B6DFE942-3E28-70F9-9F17-30A817BE6951}"/>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9AF7222D-E3FA-7C8C-A53D-03E09A6B03E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907170A-C714-76DB-35B9-642D56E35E7E}"/>
              </a:ext>
            </a:extLst>
          </p:cNvPr>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70278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64BF3-8501-D36C-81C5-DEBA35FFC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928C6-3776-65D2-F179-FB2EAFB5A7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D89310-9F0C-B311-811A-3BCA3BCBE8E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4DB5BA4-7F8A-F5E2-A9F9-D95821CD7BF3}"/>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87968162-F0F8-217B-5C09-0CAC431EC21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E67C12A1-0D17-BA57-30E0-A8A0201F5C79}"/>
              </a:ext>
            </a:extLst>
          </p:cNvPr>
          <p:cNvSpPr>
            <a:spLocks noGrp="1"/>
          </p:cNvSpPr>
          <p:nvPr>
            <p:ph type="sldNum" sz="quarter" idx="5"/>
          </p:nvPr>
        </p:nvSpPr>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87678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907EF-7C72-F8DD-114E-7CC7F7F8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EAD65-9706-A66D-E45F-B2B7E1880C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83C424-5E84-7AA9-4C42-2F64DEAFF87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C789A26-8DA1-4C0D-5757-FD7CED2BCD3B}"/>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3E772957-E473-2683-7090-11796115A8A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6E5A9940-55DE-057C-B1F6-B3E84F244B9A}"/>
              </a:ext>
            </a:extLst>
          </p:cNvPr>
          <p:cNvSpPr>
            <a:spLocks noGrp="1"/>
          </p:cNvSpPr>
          <p:nvPr>
            <p:ph type="sldNum" sz="quarter" idx="5"/>
          </p:nvPr>
        </p:nvSpPr>
        <p:spPr>
          <a:xfrm>
            <a:off x="3624739" y="9345969"/>
            <a:ext cx="65723" cy="187299"/>
          </a:xfrm>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1008298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1337367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2560166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8CCEC-9FC0-F5AC-CDA2-AA8418E29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9861-0395-1A72-4EEB-48D9A33640C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4FDEAF-F9E6-722A-351C-048DE71312D4}"/>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DFADABFD-E264-C93F-A3E6-537AAF2DF1E3}"/>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1271DAD0-845A-186F-4E73-3A8A93E36BBE}"/>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818A367-10ED-C839-F0E1-EC6CE4C88777}"/>
              </a:ext>
            </a:extLst>
          </p:cNvPr>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612691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094E-3E8A-9A85-F187-03DA56CD2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63290-761D-AD89-EE16-FA78B06FD3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E95F2B-25AC-7005-E41E-E88D2551557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2CD3746-098A-8C89-EF65-324FD95CAD4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F149D0C-CCC5-41B5-CD1F-13B85FBBCEA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D846EE4-EC4D-471B-F458-64C4B41D9A29}"/>
              </a:ext>
            </a:extLst>
          </p:cNvPr>
          <p:cNvSpPr>
            <a:spLocks noGrp="1"/>
          </p:cNvSpPr>
          <p:nvPr>
            <p:ph type="sldNum" sz="quarter" idx="5"/>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2759432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983983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DF11-0D7C-DE0E-B1B3-DDB850A41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69635-138E-F168-77B6-3264282BAB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2DBC28-9327-E1B5-6BC5-4A8B9457DCBA}"/>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50B2B03C-C6C0-00FD-FDF0-96EF61292AC2}"/>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46E13D37-2759-2BEB-20B6-E3E8E29C2166}"/>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500A24E3-AF35-085D-0AE7-AF5DB45CE2C9}"/>
              </a:ext>
            </a:extLst>
          </p:cNvPr>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3149326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FBAF3-3430-29E8-03A1-CD1FB6ACB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EFEAB-9C87-ABF5-88E6-64B1DFD4FF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D6543F-6D15-E26C-793B-414C91951D8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4CA5BBA-2A53-1D62-D48C-F75A84F27848}"/>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EDF801ED-07A5-6688-69FB-990A1531607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CD7DB3AF-717A-D7B8-9AFF-799F6A53A687}"/>
              </a:ext>
            </a:extLst>
          </p:cNvPr>
          <p:cNvSpPr>
            <a:spLocks noGrp="1"/>
          </p:cNvSpPr>
          <p:nvPr>
            <p:ph type="sldNum" sz="quarter" idx="5"/>
          </p:nvPr>
        </p:nvSpPr>
        <p:spPr/>
        <p:txBody>
          <a:bodyPr/>
          <a:lstStyle/>
          <a:p>
            <a:fld id="{B54DC83E-89B8-4806-9A94-7D2BAA520DC6}" type="slidenum">
              <a:rPr lang="en-US" smtClean="0"/>
              <a:pPr/>
              <a:t>38</a:t>
            </a:fld>
            <a:endParaRPr lang="en-US"/>
          </a:p>
        </p:txBody>
      </p:sp>
    </p:spTree>
    <p:extLst>
      <p:ext uri="{BB962C8B-B14F-4D97-AF65-F5344CB8AC3E}">
        <p14:creationId xmlns:p14="http://schemas.microsoft.com/office/powerpoint/2010/main" val="1946352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57DF-17E4-C5B4-C49A-32179D72A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0342F-D11C-8643-7742-73A4B9F065C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9B9A1C-8D33-7F81-8915-2BE94F2B88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981DD936-6365-523A-1AC7-B260E95E7078}"/>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2B367ECB-E881-B492-310D-783747EAE47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6A6DE6C3-2917-7877-7C4A-DADE574B463E}"/>
              </a:ext>
            </a:extLst>
          </p:cNvPr>
          <p:cNvSpPr>
            <a:spLocks noGrp="1"/>
          </p:cNvSpPr>
          <p:nvPr>
            <p:ph type="sldNum" sz="quarter" idx="5"/>
          </p:nvPr>
        </p:nvSpPr>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2384199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384FC-EDA9-7D55-6159-40EA549B4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D5E59-F9E2-3D01-3ED3-2E9E6EAD1E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C65F13-8A39-D939-33C6-3A6A19C855E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17A6029-447E-AD90-E422-59A5E3F90064}"/>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A60E6DF7-D3AF-603D-39E0-2429A07D246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BEDA165E-7914-7050-DC77-9D4B20E1D0A3}"/>
              </a:ext>
            </a:extLst>
          </p:cNvPr>
          <p:cNvSpPr>
            <a:spLocks noGrp="1"/>
          </p:cNvSpPr>
          <p:nvPr>
            <p:ph type="sldNum" sz="quarter" idx="5"/>
          </p:nvPr>
        </p:nvSpPr>
        <p:spPr/>
        <p:txBody>
          <a:bodyPr/>
          <a:lstStyle/>
          <a:p>
            <a:fld id="{B54DC83E-89B8-4806-9A94-7D2BAA520DC6}" type="slidenum">
              <a:rPr lang="en-US" smtClean="0"/>
              <a:pPr/>
              <a:t>41</a:t>
            </a:fld>
            <a:endParaRPr lang="en-US"/>
          </a:p>
        </p:txBody>
      </p:sp>
    </p:spTree>
    <p:extLst>
      <p:ext uri="{BB962C8B-B14F-4D97-AF65-F5344CB8AC3E}">
        <p14:creationId xmlns:p14="http://schemas.microsoft.com/office/powerpoint/2010/main" val="2267997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42</a:t>
            </a:fld>
            <a:endParaRPr lang="en-US"/>
          </a:p>
        </p:txBody>
      </p:sp>
    </p:spTree>
    <p:extLst>
      <p:ext uri="{BB962C8B-B14F-4D97-AF65-F5344CB8AC3E}">
        <p14:creationId xmlns:p14="http://schemas.microsoft.com/office/powerpoint/2010/main" val="98169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1881371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BFD47-5488-F0EE-2847-CB409C162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62972-4F1D-A06C-1CC9-3485A5FDE1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3B3F4B-CC89-4A02-110A-1951039DAC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E1CA938E-5002-3AFB-419F-F28F5CB67985}"/>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E360D4CD-1164-B402-921A-5D7338FB787D}"/>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54E76A2-AEA1-0071-F2D2-75F1E5D26C91}"/>
              </a:ext>
            </a:extLst>
          </p:cNvPr>
          <p:cNvSpPr>
            <a:spLocks noGrp="1"/>
          </p:cNvSpPr>
          <p:nvPr>
            <p:ph type="sldNum" sz="quarter" idx="5"/>
          </p:nvPr>
        </p:nvSpPr>
        <p:spPr/>
        <p:txBody>
          <a:bodyPr/>
          <a:lstStyle/>
          <a:p>
            <a:fld id="{B54DC83E-89B8-4806-9A94-7D2BAA520DC6}" type="slidenum">
              <a:rPr lang="en-US" smtClean="0"/>
              <a:pPr/>
              <a:t>43</a:t>
            </a:fld>
            <a:endParaRPr lang="en-US"/>
          </a:p>
        </p:txBody>
      </p:sp>
    </p:spTree>
    <p:extLst>
      <p:ext uri="{BB962C8B-B14F-4D97-AF65-F5344CB8AC3E}">
        <p14:creationId xmlns:p14="http://schemas.microsoft.com/office/powerpoint/2010/main" val="2579423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26A0-B531-B556-D0B9-5244095C7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72566-5CC5-B278-84B3-9B65A428AD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865EC4-6960-A9BE-8D18-C655091FC3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EB84389F-FD67-BC75-BD04-65818D03FC3E}"/>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0E82B0A-AF75-F790-E167-B0A9FD23E58B}"/>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10F9632-4AB7-9952-1EDF-882659E0F7BA}"/>
              </a:ext>
            </a:extLst>
          </p:cNvPr>
          <p:cNvSpPr>
            <a:spLocks noGrp="1"/>
          </p:cNvSpPr>
          <p:nvPr>
            <p:ph type="sldNum" sz="quarter" idx="5"/>
          </p:nvPr>
        </p:nvSpPr>
        <p:spPr/>
        <p:txBody>
          <a:bodyPr/>
          <a:lstStyle/>
          <a:p>
            <a:fld id="{B54DC83E-89B8-4806-9A94-7D2BAA520DC6}" type="slidenum">
              <a:rPr lang="en-US" smtClean="0"/>
              <a:pPr/>
              <a:t>44</a:t>
            </a:fld>
            <a:endParaRPr lang="en-US"/>
          </a:p>
        </p:txBody>
      </p:sp>
    </p:spTree>
    <p:extLst>
      <p:ext uri="{BB962C8B-B14F-4D97-AF65-F5344CB8AC3E}">
        <p14:creationId xmlns:p14="http://schemas.microsoft.com/office/powerpoint/2010/main" val="2650055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90290-B9D7-01C9-8F4E-730708D76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F888-E63E-4EE0-322C-511F6BE3F2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E767C8-1404-ACE8-E4BA-06CCB49545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2F9E0EB8-A9A7-5A50-8D49-05F04F84B7E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D97D85D8-5951-28EC-AAE5-D4B51F87C02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A371AA72-B2A1-6429-232C-1A217AF8C1A9}"/>
              </a:ext>
            </a:extLst>
          </p:cNvPr>
          <p:cNvSpPr>
            <a:spLocks noGrp="1"/>
          </p:cNvSpPr>
          <p:nvPr>
            <p:ph type="sldNum" sz="quarter" idx="5"/>
          </p:nvPr>
        </p:nvSpPr>
        <p:spPr/>
        <p:txBody>
          <a:bodyPr/>
          <a:lstStyle/>
          <a:p>
            <a:fld id="{B54DC83E-89B8-4806-9A94-7D2BAA520DC6}" type="slidenum">
              <a:rPr lang="en-US" smtClean="0"/>
              <a:pPr/>
              <a:t>45</a:t>
            </a:fld>
            <a:endParaRPr lang="en-US"/>
          </a:p>
        </p:txBody>
      </p:sp>
    </p:spTree>
    <p:extLst>
      <p:ext uri="{BB962C8B-B14F-4D97-AF65-F5344CB8AC3E}">
        <p14:creationId xmlns:p14="http://schemas.microsoft.com/office/powerpoint/2010/main" val="646714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7038D-D84A-49E5-E82D-C05339B3B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6567B-1C1C-A330-10C7-4FE6DD2E6A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BB1249-2DC6-35DC-54B7-718CDC50F7F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CCAE628-55E5-55A4-2724-39CE2B6B4FC5}"/>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819E4BD9-47FD-AE89-D1ED-2AAAE5422871}"/>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03D7E5D-5CA4-67FF-3C49-B6774579B0E1}"/>
              </a:ext>
            </a:extLst>
          </p:cNvPr>
          <p:cNvSpPr>
            <a:spLocks noGrp="1"/>
          </p:cNvSpPr>
          <p:nvPr>
            <p:ph type="sldNum" sz="quarter" idx="5"/>
          </p:nvPr>
        </p:nvSpPr>
        <p:spPr/>
        <p:txBody>
          <a:bodyPr/>
          <a:lstStyle/>
          <a:p>
            <a:fld id="{B54DC83E-89B8-4806-9A94-7D2BAA520DC6}" type="slidenum">
              <a:rPr lang="en-US" smtClean="0"/>
              <a:pPr/>
              <a:t>47</a:t>
            </a:fld>
            <a:endParaRPr lang="en-US"/>
          </a:p>
        </p:txBody>
      </p:sp>
    </p:spTree>
    <p:extLst>
      <p:ext uri="{BB962C8B-B14F-4D97-AF65-F5344CB8AC3E}">
        <p14:creationId xmlns:p14="http://schemas.microsoft.com/office/powerpoint/2010/main" val="2131832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EB6AB-4A20-E284-B234-1034F2413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8454D-E183-A7C4-9D2F-994267B1DC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A4409D-8B13-42D7-E401-98654C3FBFD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BAEE2F3-281F-0ABF-30F4-BBB686C70E3B}"/>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C49D627-6D1B-B73F-D359-83141FAEA52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E70C4CD-F012-6900-AC23-EAA95B2F4437}"/>
              </a:ext>
            </a:extLst>
          </p:cNvPr>
          <p:cNvSpPr>
            <a:spLocks noGrp="1"/>
          </p:cNvSpPr>
          <p:nvPr>
            <p:ph type="sldNum" sz="quarter" idx="5"/>
          </p:nvPr>
        </p:nvSpPr>
        <p:spPr/>
        <p:txBody>
          <a:bodyPr/>
          <a:lstStyle/>
          <a:p>
            <a:fld id="{B54DC83E-89B8-4806-9A94-7D2BAA520DC6}" type="slidenum">
              <a:rPr lang="en-US" smtClean="0"/>
              <a:pPr/>
              <a:t>48</a:t>
            </a:fld>
            <a:endParaRPr lang="en-US"/>
          </a:p>
        </p:txBody>
      </p:sp>
    </p:spTree>
    <p:extLst>
      <p:ext uri="{BB962C8B-B14F-4D97-AF65-F5344CB8AC3E}">
        <p14:creationId xmlns:p14="http://schemas.microsoft.com/office/powerpoint/2010/main" val="738782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E7216-25D6-688D-FF88-3D85734F4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AC951-6177-E5A1-3990-ED811C93C4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999792-2999-D644-0A21-27CCA324C34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7CA8FA3-DF38-A95C-E45F-DEB938069611}"/>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087576B-DC5D-669D-EBF4-F7A73554DC0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0180D27A-2211-645F-A607-EA3FCDF6CF38}"/>
              </a:ext>
            </a:extLst>
          </p:cNvPr>
          <p:cNvSpPr>
            <a:spLocks noGrp="1"/>
          </p:cNvSpPr>
          <p:nvPr>
            <p:ph type="sldNum" sz="quarter" idx="5"/>
          </p:nvPr>
        </p:nvSpPr>
        <p:spPr/>
        <p:txBody>
          <a:bodyPr/>
          <a:lstStyle/>
          <a:p>
            <a:fld id="{B54DC83E-89B8-4806-9A94-7D2BAA520DC6}" type="slidenum">
              <a:rPr lang="en-US" smtClean="0"/>
              <a:pPr/>
              <a:t>49</a:t>
            </a:fld>
            <a:endParaRPr lang="en-US"/>
          </a:p>
        </p:txBody>
      </p:sp>
    </p:spTree>
    <p:extLst>
      <p:ext uri="{BB962C8B-B14F-4D97-AF65-F5344CB8AC3E}">
        <p14:creationId xmlns:p14="http://schemas.microsoft.com/office/powerpoint/2010/main" val="2431109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1EACF-836F-9B4E-272F-3CB6C437F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EC0D9-6E52-5B79-8E7F-C9E2B3D8DC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48ADA7-46E7-4648-836A-A6AC5CEB57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1629F279-3C68-572A-B633-6A5BF0673927}"/>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313E32D9-8BB1-F0C6-C357-C36368D0E793}"/>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A4679009-8711-CF68-A314-9E9269D6776C}"/>
              </a:ext>
            </a:extLst>
          </p:cNvPr>
          <p:cNvSpPr>
            <a:spLocks noGrp="1"/>
          </p:cNvSpPr>
          <p:nvPr>
            <p:ph type="sldNum" sz="quarter" idx="5"/>
          </p:nvPr>
        </p:nvSpPr>
        <p:spPr/>
        <p:txBody>
          <a:bodyPr/>
          <a:lstStyle/>
          <a:p>
            <a:fld id="{B54DC83E-89B8-4806-9A94-7D2BAA520DC6}" type="slidenum">
              <a:rPr lang="en-US" smtClean="0"/>
              <a:pPr/>
              <a:t>50</a:t>
            </a:fld>
            <a:endParaRPr lang="en-US"/>
          </a:p>
        </p:txBody>
      </p:sp>
    </p:spTree>
    <p:extLst>
      <p:ext uri="{BB962C8B-B14F-4D97-AF65-F5344CB8AC3E}">
        <p14:creationId xmlns:p14="http://schemas.microsoft.com/office/powerpoint/2010/main" val="382704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933C0-5FD8-E858-1507-44BEF2656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31CD4-D57A-B4D6-A079-640A893043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187489-CF6C-79B6-B0A3-85B30182A42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8AA39CA-9F11-9B36-0447-AD3A268046A5}"/>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4EC0ECD6-A93C-D309-C466-D8DE4DEDF148}"/>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862F243-8D3B-9F9D-8B57-65E8CCD72291}"/>
              </a:ext>
            </a:extLst>
          </p:cNvPr>
          <p:cNvSpPr>
            <a:spLocks noGrp="1"/>
          </p:cNvSpPr>
          <p:nvPr>
            <p:ph type="sldNum" sz="quarter" idx="5"/>
          </p:nvPr>
        </p:nvSpPr>
        <p:spPr/>
        <p:txBody>
          <a:bodyPr/>
          <a:lstStyle/>
          <a:p>
            <a:fld id="{B54DC83E-89B8-4806-9A94-7D2BAA520DC6}" type="slidenum">
              <a:rPr lang="en-US" smtClean="0"/>
              <a:pPr/>
              <a:t>51</a:t>
            </a:fld>
            <a:endParaRPr lang="en-US"/>
          </a:p>
        </p:txBody>
      </p:sp>
    </p:spTree>
    <p:extLst>
      <p:ext uri="{BB962C8B-B14F-4D97-AF65-F5344CB8AC3E}">
        <p14:creationId xmlns:p14="http://schemas.microsoft.com/office/powerpoint/2010/main" val="2817995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FD21-C595-43B5-4762-FB798D4C6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3FE17-2F5C-5A88-2D0D-9C3716D1B0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541322-E316-E257-D311-0224F1A0A1AA}"/>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94E547DC-67E9-AB9B-33EE-AB3E480FF94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C184B70-403F-DA0F-533E-7A43F13436F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E31E6513-5469-A006-E922-3655D0E08FE4}"/>
              </a:ext>
            </a:extLst>
          </p:cNvPr>
          <p:cNvSpPr>
            <a:spLocks noGrp="1"/>
          </p:cNvSpPr>
          <p:nvPr>
            <p:ph type="sldNum" sz="quarter" idx="5"/>
          </p:nvPr>
        </p:nvSpPr>
        <p:spPr/>
        <p:txBody>
          <a:bodyPr/>
          <a:lstStyle/>
          <a:p>
            <a:fld id="{B54DC83E-89B8-4806-9A94-7D2BAA520DC6}" type="slidenum">
              <a:rPr lang="en-US" smtClean="0"/>
              <a:pPr/>
              <a:t>52</a:t>
            </a:fld>
            <a:endParaRPr lang="en-US"/>
          </a:p>
        </p:txBody>
      </p:sp>
    </p:spTree>
    <p:extLst>
      <p:ext uri="{BB962C8B-B14F-4D97-AF65-F5344CB8AC3E}">
        <p14:creationId xmlns:p14="http://schemas.microsoft.com/office/powerpoint/2010/main" val="426630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E8F4-7A49-B83A-84CE-357F7C632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F951C-AEAF-1A17-2173-0E07B83A61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A99CEA-591A-3014-5C71-5206DD75EEC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A402993-7790-F4E7-2B4A-9FC3C32BDD7D}"/>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3E54590F-CE25-EEF4-37A8-B43FF924F5E1}"/>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6C3A281-A7BF-2B6B-B77B-8FFED37F709D}"/>
              </a:ext>
            </a:extLst>
          </p:cNvPr>
          <p:cNvSpPr>
            <a:spLocks noGrp="1"/>
          </p:cNvSpPr>
          <p:nvPr>
            <p:ph type="sldNum" sz="quarter" idx="5"/>
          </p:nvPr>
        </p:nvSpPr>
        <p:spPr/>
        <p:txBody>
          <a:bodyPr/>
          <a:lstStyle/>
          <a:p>
            <a:fld id="{B54DC83E-89B8-4806-9A94-7D2BAA520DC6}" type="slidenum">
              <a:rPr lang="en-US" smtClean="0"/>
              <a:pPr/>
              <a:t>53</a:t>
            </a:fld>
            <a:endParaRPr lang="en-US"/>
          </a:p>
        </p:txBody>
      </p:sp>
    </p:spTree>
    <p:extLst>
      <p:ext uri="{BB962C8B-B14F-4D97-AF65-F5344CB8AC3E}">
        <p14:creationId xmlns:p14="http://schemas.microsoft.com/office/powerpoint/2010/main" val="39501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3433004" y="9036542"/>
            <a:ext cx="157094" cy="231784"/>
          </a:xfrm>
        </p:spPr>
        <p:txBody>
          <a:bodyPr/>
          <a:lstStyle/>
          <a:p>
            <a:fld id="{B54DC83E-89B8-4806-9A94-7D2BAA520DC6}" type="slidenum">
              <a:rPr lang="en-US" smtClean="0"/>
              <a:pPr/>
              <a:t>5</a:t>
            </a:fld>
            <a:endParaRPr lang="en-US"/>
          </a:p>
        </p:txBody>
      </p:sp>
      <p:sp>
        <p:nvSpPr>
          <p:cNvPr id="5" name="Date Placeholder 4">
            <a:extLst>
              <a:ext uri="{FF2B5EF4-FFF2-40B4-BE49-F238E27FC236}">
                <a16:creationId xmlns:a16="http://schemas.microsoft.com/office/drawing/2014/main" id="{297AA666-9A73-4A21-B8DD-BC426C85A7BC}"/>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80F497E6-DE3A-4005-8C5D-07942F1DE8AF}"/>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1025787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BFBA0-7068-3105-382F-DCE8DCB3C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DD469-91EE-76CE-F1DB-7962DE336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C9414-F612-493C-5B7D-89A78BB5A0E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C5CF0C7-32B7-1824-E6E4-87C8AE628938}"/>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56C73F4F-7824-D44C-5CBF-41E718BDC80C}"/>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89AD619-51A0-7419-84C9-CCF1B349506A}"/>
              </a:ext>
            </a:extLst>
          </p:cNvPr>
          <p:cNvSpPr>
            <a:spLocks noGrp="1"/>
          </p:cNvSpPr>
          <p:nvPr>
            <p:ph type="sldNum" sz="quarter" idx="5"/>
          </p:nvPr>
        </p:nvSpPr>
        <p:spPr/>
        <p:txBody>
          <a:bodyPr/>
          <a:lstStyle/>
          <a:p>
            <a:fld id="{B54DC83E-89B8-4806-9A94-7D2BAA520DC6}" type="slidenum">
              <a:rPr lang="en-US" smtClean="0"/>
              <a:pPr/>
              <a:t>54</a:t>
            </a:fld>
            <a:endParaRPr lang="en-US"/>
          </a:p>
        </p:txBody>
      </p:sp>
    </p:spTree>
    <p:extLst>
      <p:ext uri="{BB962C8B-B14F-4D97-AF65-F5344CB8AC3E}">
        <p14:creationId xmlns:p14="http://schemas.microsoft.com/office/powerpoint/2010/main" val="171925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55</a:t>
            </a:fld>
            <a:endParaRPr lang="en-US"/>
          </a:p>
        </p:txBody>
      </p:sp>
    </p:spTree>
    <p:extLst>
      <p:ext uri="{BB962C8B-B14F-4D97-AF65-F5344CB8AC3E}">
        <p14:creationId xmlns:p14="http://schemas.microsoft.com/office/powerpoint/2010/main" val="3672132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4409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57</a:t>
            </a:fld>
            <a:endParaRPr lang="en-US"/>
          </a:p>
        </p:txBody>
      </p:sp>
    </p:spTree>
    <p:extLst>
      <p:ext uri="{BB962C8B-B14F-4D97-AF65-F5344CB8AC3E}">
        <p14:creationId xmlns:p14="http://schemas.microsoft.com/office/powerpoint/2010/main" val="4076453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59</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59D4A-FF8E-630B-EE93-80E7E74A9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FF563-DE99-4962-8AD7-E5D4D50FC7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8CA6BE-51AD-6D89-ADE9-7493876DC10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F434822-91EA-95F7-094E-18EC381BECF2}"/>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EC5B1E28-7DD8-2F82-508B-09FA49C3A99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369F9C0-C2D5-D484-7D0D-F977FB3658C1}"/>
              </a:ext>
            </a:extLst>
          </p:cNvPr>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410919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0C175-8F8C-1F0D-C15C-DD086189A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341AB-84BE-061C-634A-37A9D35D46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C051FA-83CA-C1E0-8055-7C2B786FD3E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3BC642F-AC91-86E2-DB35-9AFE3CB3F6B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D9F5433-D896-AE17-8B14-E65984503080}"/>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4B65CC5-7EC8-505F-3A60-403BC00CF1AA}"/>
              </a:ext>
            </a:extLst>
          </p:cNvPr>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168751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80DD-8AEC-FEC2-1C71-AF9DADF2B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0E463-0DFF-53CE-5389-43E10A5FD0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7373C9-B8C5-F9A2-EB61-CF7D7BFD4582}"/>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1EC93611-D7E5-3B57-4712-3EE34648375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7B0721D-9B8E-AE8B-E292-CF40F771953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C72A925A-BE94-A4E0-7A17-B0999CF332D9}"/>
              </a:ext>
            </a:extLst>
          </p:cNvPr>
          <p:cNvSpPr>
            <a:spLocks noGrp="1"/>
          </p:cNvSpPr>
          <p:nvPr>
            <p:ph type="sldNum" sz="quarter" idx="5"/>
          </p:nvPr>
        </p:nvSpPr>
        <p:spPr>
          <a:xfrm>
            <a:off x="3591878" y="9345969"/>
            <a:ext cx="131446" cy="187299"/>
          </a:xfrm>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291089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9</a:t>
            </a:fld>
            <a:endParaRPr lang="en-US"/>
          </a:p>
        </p:txBody>
      </p:sp>
      <p:sp>
        <p:nvSpPr>
          <p:cNvPr id="5" name="Date Placeholder 4">
            <a:extLst>
              <a:ext uri="{FF2B5EF4-FFF2-40B4-BE49-F238E27FC236}">
                <a16:creationId xmlns:a16="http://schemas.microsoft.com/office/drawing/2014/main" id="{BB189A70-3989-41CA-9C77-98D5FC90B2B3}"/>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9751253D-F059-4BE1-A525-F954EC6F8BEB}"/>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92436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4" Type="http://schemas.openxmlformats.org/officeDocument/2006/relationships/image" Target="../media/image10.jpeg"/><Relationship Id="rId9" Type="http://schemas.openxmlformats.org/officeDocument/2006/relationships/image" Target="../media/image12.sv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7ECF08-E903-F208-7AD2-99E58D308CE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
        <p:nvSpPr>
          <p:cNvPr id="85" name="Text Placeholder 84">
            <a:extLst>
              <a:ext uri="{FF2B5EF4-FFF2-40B4-BE49-F238E27FC236}">
                <a16:creationId xmlns:a16="http://schemas.microsoft.com/office/drawing/2014/main" id="{F102B826-4B6F-C70B-DFEC-41BA408C3FE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grpSp>
        <p:nvGrpSpPr>
          <p:cNvPr id="22" name="Group 21">
            <a:extLst>
              <a:ext uri="{FF2B5EF4-FFF2-40B4-BE49-F238E27FC236}">
                <a16:creationId xmlns:a16="http://schemas.microsoft.com/office/drawing/2014/main" id="{06370854-9885-8202-25AA-8582DA117AAA}"/>
              </a:ext>
            </a:extLst>
          </p:cNvPr>
          <p:cNvGrpSpPr/>
          <p:nvPr userDrawn="1"/>
        </p:nvGrpSpPr>
        <p:grpSpPr>
          <a:xfrm>
            <a:off x="8207171" y="-10973"/>
            <a:ext cx="3984829" cy="5443112"/>
            <a:chOff x="8207171" y="-10973"/>
            <a:chExt cx="3984829" cy="5443112"/>
          </a:xfrm>
        </p:grpSpPr>
        <p:sp>
          <p:nvSpPr>
            <p:cNvPr id="23" name="Rectangle 22">
              <a:extLst>
                <a:ext uri="{FF2B5EF4-FFF2-40B4-BE49-F238E27FC236}">
                  <a16:creationId xmlns:a16="http://schemas.microsoft.com/office/drawing/2014/main" id="{5A3744F6-EBCC-3543-8F6B-329E0A16878E}"/>
                </a:ext>
              </a:extLst>
            </p:cNvPr>
            <p:cNvSpPr/>
            <p:nvPr userDrawn="1"/>
          </p:nvSpPr>
          <p:spPr>
            <a:xfrm>
              <a:off x="8894516" y="0"/>
              <a:ext cx="3297484" cy="5432139"/>
            </a:xfrm>
            <a:prstGeom prst="rect">
              <a:avLst/>
            </a:pr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Freeform: Shape 23">
              <a:extLst>
                <a:ext uri="{FF2B5EF4-FFF2-40B4-BE49-F238E27FC236}">
                  <a16:creationId xmlns:a16="http://schemas.microsoft.com/office/drawing/2014/main" id="{730FB5A5-A3EF-B8AA-D08D-ED2B6A0C1B27}"/>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25" name="Group 24">
            <a:extLst>
              <a:ext uri="{FF2B5EF4-FFF2-40B4-BE49-F238E27FC236}">
                <a16:creationId xmlns:a16="http://schemas.microsoft.com/office/drawing/2014/main" id="{F8F6E8D3-1A97-45BE-1273-24BE1ED7592E}"/>
              </a:ext>
            </a:extLst>
          </p:cNvPr>
          <p:cNvGrpSpPr/>
          <p:nvPr userDrawn="1"/>
        </p:nvGrpSpPr>
        <p:grpSpPr>
          <a:xfrm>
            <a:off x="8494529" y="-92252"/>
            <a:ext cx="3832530" cy="5762782"/>
            <a:chOff x="9704153" y="0"/>
            <a:chExt cx="3832530" cy="5762782"/>
          </a:xfrm>
        </p:grpSpPr>
        <p:pic>
          <p:nvPicPr>
            <p:cNvPr id="26" name="Picture 25" descr="A white logo with a black background&#10;&#10;Description automatically generated">
              <a:extLst>
                <a:ext uri="{FF2B5EF4-FFF2-40B4-BE49-F238E27FC236}">
                  <a16:creationId xmlns:a16="http://schemas.microsoft.com/office/drawing/2014/main" id="{E0B970F9-DBC7-4395-B8FF-339D865245CD}"/>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27" name="Freeform: Shape 26">
              <a:extLst>
                <a:ext uri="{FF2B5EF4-FFF2-40B4-BE49-F238E27FC236}">
                  <a16:creationId xmlns:a16="http://schemas.microsoft.com/office/drawing/2014/main" id="{A5CEC522-0A9C-3E1E-A268-C45C3D3C8C7D}"/>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421528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81000" y="1280160"/>
            <a:ext cx="11414760" cy="4563291"/>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4" name="Text Placeholder 4">
            <a:extLst>
              <a:ext uri="{FF2B5EF4-FFF2-40B4-BE49-F238E27FC236}">
                <a16:creationId xmlns:a16="http://schemas.microsoft.com/office/drawing/2014/main" id="{0EC9F36F-4D89-9176-BF8F-4E0EA20A89EA}"/>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8273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81000" y="1280160"/>
            <a:ext cx="5644896"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6106" y="1280160"/>
            <a:ext cx="5629654"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EF884A3B-0BD4-9214-296E-2EF1B9CD34AC}"/>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65855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81000" y="1280160"/>
            <a:ext cx="11414760" cy="484632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a:t>Hanushek, E. A., &amp; Haycock, K. (2010). An effective teacher in every classroom: A lofty goal, but how to do it? </a:t>
            </a:r>
            <a:r>
              <a:rPr lang="en-US" i="1"/>
              <a:t>Education Next, 10</a:t>
            </a:r>
            <a:r>
              <a:rPr lang="en-US"/>
              <a:t>(3), 47–52.</a:t>
            </a:r>
          </a:p>
          <a:p>
            <a:pPr marL="457200"/>
            <a:r>
              <a:rPr lang="en-US"/>
              <a:t>Hanushek, E. A., &amp; Rivkin,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7206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5797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5651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554583"/>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F5DF8ACD-19F3-DFE7-78A0-985D4F790954}"/>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34241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9985979-3188-220E-DA0F-E941288E04AE}"/>
              </a:ext>
            </a:extLst>
          </p:cNvPr>
          <p:cNvSpPr>
            <a:spLocks noGrp="1"/>
          </p:cNvSpPr>
          <p:nvPr>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8" name="Subtitle 2">
            <a:extLst>
              <a:ext uri="{FF2B5EF4-FFF2-40B4-BE49-F238E27FC236}">
                <a16:creationId xmlns:a16="http://schemas.microsoft.com/office/drawing/2014/main" id="{8283C31D-4EFF-41D2-6940-F88E1CDDFB92}"/>
              </a:ext>
            </a:extLst>
          </p:cNvPr>
          <p:cNvSpPr>
            <a:spLocks noGrp="1"/>
          </p:cNvSpPr>
          <p:nvPr>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9" name="Name">
            <a:extLst>
              <a:ext uri="{FF2B5EF4-FFF2-40B4-BE49-F238E27FC236}">
                <a16:creationId xmlns:a16="http://schemas.microsoft.com/office/drawing/2014/main" id="{7A48B8CE-00B2-DD13-BF3F-BF98D3CE29F9}"/>
              </a:ext>
            </a:extLst>
          </p:cNvPr>
          <p:cNvSpPr>
            <a:spLocks noGrp="1"/>
          </p:cNvSpPr>
          <p:nvPr>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10" name="Month">
            <a:extLst>
              <a:ext uri="{FF2B5EF4-FFF2-40B4-BE49-F238E27FC236}">
                <a16:creationId xmlns:a16="http://schemas.microsoft.com/office/drawing/2014/main" id="{8EECBA48-45CB-7570-03E2-F084A153FCF5}"/>
              </a:ext>
            </a:extLst>
          </p:cNvPr>
          <p:cNvSpPr>
            <a:spLocks noGrp="1"/>
          </p:cNvSpPr>
          <p:nvPr>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pic>
        <p:nvPicPr>
          <p:cNvPr id="12" name="Graphic 11">
            <a:extLst>
              <a:ext uri="{FF2B5EF4-FFF2-40B4-BE49-F238E27FC236}">
                <a16:creationId xmlns:a16="http://schemas.microsoft.com/office/drawing/2014/main" id="{C401FD0B-283E-4AD7-2E37-496C5A9F700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
        <p:nvSpPr>
          <p:cNvPr id="13" name="Text Placeholder 84">
            <a:extLst>
              <a:ext uri="{FF2B5EF4-FFF2-40B4-BE49-F238E27FC236}">
                <a16:creationId xmlns:a16="http://schemas.microsoft.com/office/drawing/2014/main" id="{859B6C17-03DC-0125-CD3C-3A0551668DF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6" y="3799939"/>
            <a:ext cx="6776235" cy="746358"/>
          </a:xfrm>
          <a:noFill/>
        </p:spPr>
        <p:txBody>
          <a:bodyPr wrap="square" rtlCol="0">
            <a:spAutoFit/>
          </a:bodyPr>
          <a:lstStyle>
            <a:lvl1pPr marL="0" indent="0">
              <a:buNone/>
              <a:defRPr lang="en-US" sz="1600" dirty="0">
                <a:solidFill>
                  <a:schemeClr val="tx1"/>
                </a:solidFill>
                <a:ea typeface="+mn-ea"/>
                <a:cs typeface="+mn-cs"/>
              </a:defRPr>
            </a:lvl1pPr>
          </a:lstStyle>
          <a:p>
            <a:pPr>
              <a:spcBef>
                <a:spcPts val="1500"/>
              </a:spcBef>
            </a:pPr>
            <a:r>
              <a:rPr lang="en-US" sz="1800">
                <a:solidFill>
                  <a:schemeClr val="tx1"/>
                </a:solidFill>
              </a:rPr>
              <a:t>Facebook</a:t>
            </a:r>
          </a:p>
          <a:p>
            <a:pPr>
              <a:spcBef>
                <a:spcPts val="1500"/>
              </a:spcBef>
            </a:pPr>
            <a:r>
              <a:rPr lang="en-US" sz="1800">
                <a:solidFill>
                  <a:schemeClr val="tx1"/>
                </a:solidFill>
              </a:rPr>
              <a:t>X social media</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sp>
        <p:nvSpPr>
          <p:cNvPr id="16" name="Slide Number Placeholder 5">
            <a:extLst>
              <a:ext uri="{FF2B5EF4-FFF2-40B4-BE49-F238E27FC236}">
                <a16:creationId xmlns:a16="http://schemas.microsoft.com/office/drawing/2014/main" id="{653CA433-F287-487D-9949-0BEFC3737806}"/>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17" name="Group 16">
            <a:extLst>
              <a:ext uri="{FF2B5EF4-FFF2-40B4-BE49-F238E27FC236}">
                <a16:creationId xmlns:a16="http://schemas.microsoft.com/office/drawing/2014/main" id="{189A1BAC-6DCC-8878-DF2C-635442B81074}"/>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18" name="Rectangle 17">
              <a:extLst>
                <a:ext uri="{FF2B5EF4-FFF2-40B4-BE49-F238E27FC236}">
                  <a16:creationId xmlns:a16="http://schemas.microsoft.com/office/drawing/2014/main" id="{722366BC-6D44-CFC0-F4CA-25A07F9AC95A}"/>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Freeform: Shape 18">
              <a:extLst>
                <a:ext uri="{FF2B5EF4-FFF2-40B4-BE49-F238E27FC236}">
                  <a16:creationId xmlns:a16="http://schemas.microsoft.com/office/drawing/2014/main" id="{E0BA312C-3CB9-B7F7-0702-9B746F59AFDE}"/>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1" name="Picture 20" descr="A white logo with a black background&#10;&#10;Description automatically generated">
            <a:extLst>
              <a:ext uri="{FF2B5EF4-FFF2-40B4-BE49-F238E27FC236}">
                <a16:creationId xmlns:a16="http://schemas.microsoft.com/office/drawing/2014/main" id="{D7D0F187-B3C6-125C-2E63-B04D9D8D9F67}"/>
              </a:ext>
            </a:extLst>
          </p:cNvPr>
          <p:cNvPicPr>
            <a:picLocks noChangeAspect="1"/>
          </p:cNvPicPr>
          <p:nvPr userDrawn="1"/>
        </p:nvPicPr>
        <p:blipFill>
          <a:blip r:embed="rId5">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2" name="Freeform: Shape 21">
            <a:extLst>
              <a:ext uri="{FF2B5EF4-FFF2-40B4-BE49-F238E27FC236}">
                <a16:creationId xmlns:a16="http://schemas.microsoft.com/office/drawing/2014/main" id="{1C7971A8-CFF0-1B82-23D3-A0474DBF19A8}"/>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93965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Contact Light">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sp>
        <p:nvSpPr>
          <p:cNvPr id="16" name="Slide Number Placeholder 5">
            <a:extLst>
              <a:ext uri="{FF2B5EF4-FFF2-40B4-BE49-F238E27FC236}">
                <a16:creationId xmlns:a16="http://schemas.microsoft.com/office/drawing/2014/main" id="{653CA433-F287-487D-9949-0BEFC3737806}"/>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17" name="Group 16">
            <a:extLst>
              <a:ext uri="{FF2B5EF4-FFF2-40B4-BE49-F238E27FC236}">
                <a16:creationId xmlns:a16="http://schemas.microsoft.com/office/drawing/2014/main" id="{189A1BAC-6DCC-8878-DF2C-635442B81074}"/>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18" name="Rectangle 17">
              <a:extLst>
                <a:ext uri="{FF2B5EF4-FFF2-40B4-BE49-F238E27FC236}">
                  <a16:creationId xmlns:a16="http://schemas.microsoft.com/office/drawing/2014/main" id="{722366BC-6D44-CFC0-F4CA-25A07F9AC95A}"/>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Freeform: Shape 18">
              <a:extLst>
                <a:ext uri="{FF2B5EF4-FFF2-40B4-BE49-F238E27FC236}">
                  <a16:creationId xmlns:a16="http://schemas.microsoft.com/office/drawing/2014/main" id="{E0BA312C-3CB9-B7F7-0702-9B746F59AFDE}"/>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1" name="Picture 20" descr="A white logo with a black background&#10;&#10;Description automatically generated">
            <a:extLst>
              <a:ext uri="{FF2B5EF4-FFF2-40B4-BE49-F238E27FC236}">
                <a16:creationId xmlns:a16="http://schemas.microsoft.com/office/drawing/2014/main" id="{D7D0F187-B3C6-125C-2E63-B04D9D8D9F67}"/>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2" name="Freeform: Shape 21">
            <a:extLst>
              <a:ext uri="{FF2B5EF4-FFF2-40B4-BE49-F238E27FC236}">
                <a16:creationId xmlns:a16="http://schemas.microsoft.com/office/drawing/2014/main" id="{1C7971A8-CFF0-1B82-23D3-A0474DBF19A8}"/>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71755809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827-8099-BD75-82A1-B95DE8254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51DFF-15AD-847D-A3F2-01AD2A655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42D6C-726A-E47D-A1D4-6CB6A1A7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50B4B-AD63-CE3A-0050-1D3B609A1B81}"/>
              </a:ext>
            </a:extLst>
          </p:cNvPr>
          <p:cNvSpPr>
            <a:spLocks noGrp="1"/>
          </p:cNvSpPr>
          <p:nvPr>
            <p:ph type="dt" sz="half" idx="10"/>
          </p:nvPr>
        </p:nvSpPr>
        <p:spPr/>
        <p:txBody>
          <a:bodyPr/>
          <a:lstStyle/>
          <a:p>
            <a:fld id="{21338619-1075-6240-9048-AB79EBC1F4B6}" type="datetimeFigureOut">
              <a:rPr lang="en-US" smtClean="0"/>
              <a:t>4/10/2026</a:t>
            </a:fld>
            <a:endParaRPr lang="en-US"/>
          </a:p>
        </p:txBody>
      </p:sp>
      <p:sp>
        <p:nvSpPr>
          <p:cNvPr id="6" name="Footer Placeholder 5">
            <a:extLst>
              <a:ext uri="{FF2B5EF4-FFF2-40B4-BE49-F238E27FC236}">
                <a16:creationId xmlns:a16="http://schemas.microsoft.com/office/drawing/2014/main" id="{537B7D01-DD46-BD45-3E18-645CD5101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57B6A-3890-DD6F-F69D-2BFBD100A1EE}"/>
              </a:ext>
            </a:extLst>
          </p:cNvPr>
          <p:cNvSpPr>
            <a:spLocks noGrp="1"/>
          </p:cNvSpPr>
          <p:nvPr>
            <p:ph type="sldNum" sz="quarter" idx="12"/>
          </p:nvPr>
        </p:nvSpPr>
        <p:spPr/>
        <p:txBody>
          <a:bodyPr/>
          <a:lstStyle/>
          <a:p>
            <a:fld id="{A200C199-3036-154D-9944-96FBAE717F3B}" type="slidenum">
              <a:rPr lang="en-US" smtClean="0"/>
              <a:t>‹#›</a:t>
            </a:fld>
            <a:endParaRPr lang="en-US"/>
          </a:p>
        </p:txBody>
      </p:sp>
    </p:spTree>
    <p:extLst>
      <p:ext uri="{BB962C8B-B14F-4D97-AF65-F5344CB8AC3E}">
        <p14:creationId xmlns:p14="http://schemas.microsoft.com/office/powerpoint/2010/main" val="3996693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E317-71B0-FF10-1A51-9444F63A5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3909F-2CAF-1BCA-A3D7-8C4D782BC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EA542-53FB-3306-C1A1-944B8D76A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242C1-2220-DD4E-D8EB-615D3F8ED8BF}"/>
              </a:ext>
            </a:extLst>
          </p:cNvPr>
          <p:cNvSpPr>
            <a:spLocks noGrp="1"/>
          </p:cNvSpPr>
          <p:nvPr>
            <p:ph type="dt" sz="half" idx="10"/>
          </p:nvPr>
        </p:nvSpPr>
        <p:spPr/>
        <p:txBody>
          <a:bodyPr/>
          <a:lstStyle/>
          <a:p>
            <a:fld id="{21338619-1075-6240-9048-AB79EBC1F4B6}" type="datetimeFigureOut">
              <a:rPr lang="en-US" smtClean="0"/>
              <a:t>4/10/2026</a:t>
            </a:fld>
            <a:endParaRPr lang="en-US"/>
          </a:p>
        </p:txBody>
      </p:sp>
      <p:sp>
        <p:nvSpPr>
          <p:cNvPr id="6" name="Footer Placeholder 5">
            <a:extLst>
              <a:ext uri="{FF2B5EF4-FFF2-40B4-BE49-F238E27FC236}">
                <a16:creationId xmlns:a16="http://schemas.microsoft.com/office/drawing/2014/main" id="{086AF95E-0539-D4C4-E0B0-FB0F68B68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FFD3C-29BE-7210-7970-82C30D55857B}"/>
              </a:ext>
            </a:extLst>
          </p:cNvPr>
          <p:cNvSpPr>
            <a:spLocks noGrp="1"/>
          </p:cNvSpPr>
          <p:nvPr>
            <p:ph type="sldNum" sz="quarter" idx="12"/>
          </p:nvPr>
        </p:nvSpPr>
        <p:spPr/>
        <p:txBody>
          <a:bodyPr/>
          <a:lstStyle/>
          <a:p>
            <a:fld id="{A200C199-3036-154D-9944-96FBAE717F3B}" type="slidenum">
              <a:rPr lang="en-US" smtClean="0"/>
              <a:t>‹#›</a:t>
            </a:fld>
            <a:endParaRPr lang="en-US"/>
          </a:p>
        </p:txBody>
      </p:sp>
    </p:spTree>
    <p:extLst>
      <p:ext uri="{BB962C8B-B14F-4D97-AF65-F5344CB8AC3E}">
        <p14:creationId xmlns:p14="http://schemas.microsoft.com/office/powerpoint/2010/main" val="290678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ctivit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normAutofit/>
          </a:bodyPr>
          <a:lstStyle>
            <a:lvl1pPr>
              <a:defRPr sz="3600"/>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a:prstGeom prst="rect">
            <a:avLst/>
          </a:prstGeom>
        </p:spPr>
        <p:txBody>
          <a:bodyPr/>
          <a:lstStyle>
            <a:lvl1pPr>
              <a:defRPr sz="2800"/>
            </a:lvl1pPr>
            <a:lvl2pPr>
              <a:defRPr sz="2400"/>
            </a:lvl2pPr>
            <a:lvl3pPr>
              <a:defRPr sz="2000"/>
            </a:lvl3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13" name="Slide Number Placeholder 12">
            <a:extLst>
              <a:ext uri="{FF2B5EF4-FFF2-40B4-BE49-F238E27FC236}">
                <a16:creationId xmlns:a16="http://schemas.microsoft.com/office/drawing/2014/main" id="{F43DAFD7-E384-4D7D-B2FA-13C18A42FA44}"/>
              </a:ext>
            </a:extLst>
          </p:cNvPr>
          <p:cNvSpPr>
            <a:spLocks noGrp="1"/>
          </p:cNvSpPr>
          <p:nvPr>
            <p:ph type="sldNum" sz="quarter" idx="18"/>
          </p:nvPr>
        </p:nvSpPr>
        <p:spPr/>
        <p:txBody>
          <a:bodyPr/>
          <a:lstStyle/>
          <a:p>
            <a:fld id="{99A20822-4A49-4D36-86E3-300BA48D3F00}" type="slidenum">
              <a:rPr lang="en-US" smtClean="0"/>
              <a:pPr/>
              <a:t>‹#›</a:t>
            </a:fld>
            <a:endParaRPr lang="en-US"/>
          </a:p>
        </p:txBody>
      </p:sp>
      <p:sp>
        <p:nvSpPr>
          <p:cNvPr id="2" name="Rectangle 1">
            <a:extLst>
              <a:ext uri="{FF2B5EF4-FFF2-40B4-BE49-F238E27FC236}">
                <a16:creationId xmlns:a16="http://schemas.microsoft.com/office/drawing/2014/main" id="{D4A22FCD-7EA2-6230-A365-46D904541D15}"/>
              </a:ext>
            </a:extLst>
          </p:cNvPr>
          <p:cNvSpPr/>
          <p:nvPr/>
        </p:nvSpPr>
        <p:spPr>
          <a:xfrm>
            <a:off x="0" y="0"/>
            <a:ext cx="3962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2400">
                <a:solidFill>
                  <a:schemeClr val="bg1"/>
                </a:solidFill>
              </a:rPr>
              <a:t>Activity</a:t>
            </a:r>
          </a:p>
        </p:txBody>
      </p:sp>
    </p:spTree>
    <p:extLst>
      <p:ext uri="{BB962C8B-B14F-4D97-AF65-F5344CB8AC3E}">
        <p14:creationId xmlns:p14="http://schemas.microsoft.com/office/powerpoint/2010/main" val="801444967"/>
      </p:ext>
    </p:extLst>
  </p:cSld>
  <p:clrMapOvr>
    <a:masterClrMapping/>
  </p:clrMapOvr>
  <p:hf hdr="0" ftr="0" dt="0"/>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522186-BDFA-AD86-BFAF-FE11F96C5222}"/>
              </a:ext>
            </a:extLst>
          </p:cNvPr>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2658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A08674A-5624-76C1-F722-9DFEB6AC0E53}"/>
              </a:ext>
            </a:extLst>
          </p:cNvPr>
          <p:cNvGrpSpPr/>
          <p:nvPr userDrawn="1"/>
        </p:nvGrpSpPr>
        <p:grpSpPr>
          <a:xfrm>
            <a:off x="8207171" y="-10973"/>
            <a:ext cx="3984829" cy="5443112"/>
            <a:chOff x="8207171" y="-10973"/>
            <a:chExt cx="3984829" cy="5443112"/>
          </a:xfrm>
        </p:grpSpPr>
        <p:sp>
          <p:nvSpPr>
            <p:cNvPr id="12" name="Rectangle 11">
              <a:extLst>
                <a:ext uri="{FF2B5EF4-FFF2-40B4-BE49-F238E27FC236}">
                  <a16:creationId xmlns:a16="http://schemas.microsoft.com/office/drawing/2014/main" id="{E86C16DF-8165-7DA9-FC8D-D0BB3F760332}"/>
                </a:ext>
              </a:extLst>
            </p:cNvPr>
            <p:cNvSpPr/>
            <p:nvPr userDrawn="1"/>
          </p:nvSpPr>
          <p:spPr>
            <a:xfrm>
              <a:off x="8894516" y="0"/>
              <a:ext cx="3297484" cy="5432139"/>
            </a:xfrm>
            <a:prstGeom prst="rect">
              <a:avLst/>
            </a:pr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1" name="Freeform: Shape 80">
              <a:extLst>
                <a:ext uri="{FF2B5EF4-FFF2-40B4-BE49-F238E27FC236}">
                  <a16:creationId xmlns:a16="http://schemas.microsoft.com/office/drawing/2014/main" id="{EFCAFFC8-48D6-7C1B-4C0A-CAA69CB14110}"/>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8" name="Group 77">
            <a:extLst>
              <a:ext uri="{FF2B5EF4-FFF2-40B4-BE49-F238E27FC236}">
                <a16:creationId xmlns:a16="http://schemas.microsoft.com/office/drawing/2014/main" id="{05C5DE79-159B-0FD4-21B4-3A8B03E63672}"/>
              </a:ext>
            </a:extLst>
          </p:cNvPr>
          <p:cNvGrpSpPr/>
          <p:nvPr userDrawn="1"/>
        </p:nvGrpSpPr>
        <p:grpSpPr>
          <a:xfrm>
            <a:off x="8494529" y="-92252"/>
            <a:ext cx="3832530" cy="5762782"/>
            <a:chOff x="9704153" y="0"/>
            <a:chExt cx="3832530" cy="5762782"/>
          </a:xfrm>
        </p:grpSpPr>
        <p:pic>
          <p:nvPicPr>
            <p:cNvPr id="16" name="Picture 15" descr="A white logo with a black background&#10;&#10;Description automatically generated">
              <a:extLst>
                <a:ext uri="{FF2B5EF4-FFF2-40B4-BE49-F238E27FC236}">
                  <a16:creationId xmlns:a16="http://schemas.microsoft.com/office/drawing/2014/main" id="{8920E32E-2BCD-6B80-C200-86308C383940}"/>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76" name="Freeform: Shape 75">
              <a:extLst>
                <a:ext uri="{FF2B5EF4-FFF2-40B4-BE49-F238E27FC236}">
                  <a16:creationId xmlns:a16="http://schemas.microsoft.com/office/drawing/2014/main" id="{4B668A0D-6D53-F1BE-E940-730B981A1FC4}"/>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1"/>
          <p:cNvSpPr>
            <a:spLocks noGrp="1"/>
          </p:cNvSpPr>
          <p:nvPr userDrawn="1">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7ECF08-E903-F208-7AD2-99E58D308CE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sp>
        <p:nvSpPr>
          <p:cNvPr id="85" name="Text Placeholder 84">
            <a:extLst>
              <a:ext uri="{FF2B5EF4-FFF2-40B4-BE49-F238E27FC236}">
                <a16:creationId xmlns:a16="http://schemas.microsoft.com/office/drawing/2014/main" id="{F102B826-4B6F-C70B-DFEC-41BA408C3FE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2778197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9985979-3188-220E-DA0F-E941288E04AE}"/>
              </a:ext>
            </a:extLst>
          </p:cNvPr>
          <p:cNvSpPr>
            <a:spLocks noGrp="1"/>
          </p:cNvSpPr>
          <p:nvPr>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8" name="Subtitle 2">
            <a:extLst>
              <a:ext uri="{FF2B5EF4-FFF2-40B4-BE49-F238E27FC236}">
                <a16:creationId xmlns:a16="http://schemas.microsoft.com/office/drawing/2014/main" id="{8283C31D-4EFF-41D2-6940-F88E1CDDFB92}"/>
              </a:ext>
            </a:extLst>
          </p:cNvPr>
          <p:cNvSpPr>
            <a:spLocks noGrp="1"/>
          </p:cNvSpPr>
          <p:nvPr>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9" name="Name">
            <a:extLst>
              <a:ext uri="{FF2B5EF4-FFF2-40B4-BE49-F238E27FC236}">
                <a16:creationId xmlns:a16="http://schemas.microsoft.com/office/drawing/2014/main" id="{7A48B8CE-00B2-DD13-BF3F-BF98D3CE29F9}"/>
              </a:ext>
            </a:extLst>
          </p:cNvPr>
          <p:cNvSpPr>
            <a:spLocks noGrp="1"/>
          </p:cNvSpPr>
          <p:nvPr>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10" name="Month">
            <a:extLst>
              <a:ext uri="{FF2B5EF4-FFF2-40B4-BE49-F238E27FC236}">
                <a16:creationId xmlns:a16="http://schemas.microsoft.com/office/drawing/2014/main" id="{8EECBA48-45CB-7570-03E2-F084A153FCF5}"/>
              </a:ext>
            </a:extLst>
          </p:cNvPr>
          <p:cNvSpPr>
            <a:spLocks noGrp="1"/>
          </p:cNvSpPr>
          <p:nvPr>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pic>
        <p:nvPicPr>
          <p:cNvPr id="12" name="Graphic 11">
            <a:extLst>
              <a:ext uri="{FF2B5EF4-FFF2-40B4-BE49-F238E27FC236}">
                <a16:creationId xmlns:a16="http://schemas.microsoft.com/office/drawing/2014/main" id="{C401FD0B-283E-4AD7-2E37-496C5A9F700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
        <p:nvSpPr>
          <p:cNvPr id="13" name="Text Placeholder 84">
            <a:extLst>
              <a:ext uri="{FF2B5EF4-FFF2-40B4-BE49-F238E27FC236}">
                <a16:creationId xmlns:a16="http://schemas.microsoft.com/office/drawing/2014/main" id="{859B6C17-03DC-0125-CD3C-3A0551668DF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24611842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396240" y="1280160"/>
            <a:ext cx="1139952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610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07C0D34A-2EAA-4858-A1CE-ACB8E1CE8BAB}"/>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21" name="Group 20">
            <a:extLst>
              <a:ext uri="{FF2B5EF4-FFF2-40B4-BE49-F238E27FC236}">
                <a16:creationId xmlns:a16="http://schemas.microsoft.com/office/drawing/2014/main" id="{6BC059DD-75BF-D883-CF3B-4D287004F671}"/>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22" name="Rectangle 21">
              <a:extLst>
                <a:ext uri="{FF2B5EF4-FFF2-40B4-BE49-F238E27FC236}">
                  <a16:creationId xmlns:a16="http://schemas.microsoft.com/office/drawing/2014/main" id="{41218E66-BA0A-79F7-8FEC-7B11F3F8B4AC}"/>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Freeform: Shape 22">
              <a:extLst>
                <a:ext uri="{FF2B5EF4-FFF2-40B4-BE49-F238E27FC236}">
                  <a16:creationId xmlns:a16="http://schemas.microsoft.com/office/drawing/2014/main" id="{142302ED-CE6E-6D37-902B-C312A4607F0B}"/>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4" name="Picture 23" descr="A white logo with a black background&#10;&#10;Description automatically generated">
            <a:extLst>
              <a:ext uri="{FF2B5EF4-FFF2-40B4-BE49-F238E27FC236}">
                <a16:creationId xmlns:a16="http://schemas.microsoft.com/office/drawing/2014/main" id="{0A417A4B-E4F2-BA37-376B-F4F8CB882F8A}"/>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5" name="Freeform: Shape 24">
            <a:extLst>
              <a:ext uri="{FF2B5EF4-FFF2-40B4-BE49-F238E27FC236}">
                <a16:creationId xmlns:a16="http://schemas.microsoft.com/office/drawing/2014/main" id="{8EE48C3D-7720-D3CD-9850-430CCE4F9C0D}"/>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81D8CD-92AC-91B7-F1A9-C1BDAB9C16A9}"/>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28C2EB43-CBE2-9E5F-C16E-2173F9497133}"/>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534F5D08-8A80-0CCA-6CA5-551B286AAA19}"/>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6" name="Group 15">
            <a:extLst>
              <a:ext uri="{FF2B5EF4-FFF2-40B4-BE49-F238E27FC236}">
                <a16:creationId xmlns:a16="http://schemas.microsoft.com/office/drawing/2014/main" id="{56764811-CC6D-C568-55F9-2450A8F477DF}"/>
              </a:ext>
            </a:extLst>
          </p:cNvPr>
          <p:cNvGrpSpPr/>
          <p:nvPr userDrawn="1"/>
        </p:nvGrpSpPr>
        <p:grpSpPr>
          <a:xfrm>
            <a:off x="8494529" y="-92252"/>
            <a:ext cx="3832530" cy="5762782"/>
            <a:chOff x="9704153" y="0"/>
            <a:chExt cx="3832530" cy="5762782"/>
          </a:xfrm>
        </p:grpSpPr>
        <p:pic>
          <p:nvPicPr>
            <p:cNvPr id="17" name="Picture 16" descr="A white logo with a black background&#10;&#10;Description automatically generated">
              <a:extLst>
                <a:ext uri="{FF2B5EF4-FFF2-40B4-BE49-F238E27FC236}">
                  <a16:creationId xmlns:a16="http://schemas.microsoft.com/office/drawing/2014/main" id="{CDAA7EBC-7219-9A95-9A67-EACFEA4BBCDE}"/>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8" name="Freeform: Shape 17">
              <a:extLst>
                <a:ext uri="{FF2B5EF4-FFF2-40B4-BE49-F238E27FC236}">
                  <a16:creationId xmlns:a16="http://schemas.microsoft.com/office/drawing/2014/main" id="{ED98CF96-FF5C-E138-3562-C605C057A876}"/>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434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796538"/>
            <a:ext cx="7622177" cy="2005977"/>
          </a:xfrm>
        </p:spPr>
        <p:txBody>
          <a:bodyPr anchor="b">
            <a:normAutofit/>
          </a:bodyPr>
          <a:lstStyle>
            <a:lvl1pPr algn="l">
              <a:defRPr sz="40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381000" y="2992984"/>
            <a:ext cx="7622177" cy="2005977"/>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
        <p:nvSpPr>
          <p:cNvPr id="4" name="Picture Placeholder 18">
            <a:extLst>
              <a:ext uri="{FF2B5EF4-FFF2-40B4-BE49-F238E27FC236}">
                <a16:creationId xmlns:a16="http://schemas.microsoft.com/office/drawing/2014/main" id="{237CB260-6FC7-B5D1-3E67-246D1155316B}"/>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5" name="Straight Connector 4">
            <a:extLst>
              <a:ext uri="{FF2B5EF4-FFF2-40B4-BE49-F238E27FC236}">
                <a16:creationId xmlns:a16="http://schemas.microsoft.com/office/drawing/2014/main" id="{E856CF6F-CB90-A668-B356-32018D836EB2}"/>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692153-AE0E-AF58-D932-DF615C89C2FA}"/>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Tree>
    <p:extLst>
      <p:ext uri="{BB962C8B-B14F-4D97-AF65-F5344CB8AC3E}">
        <p14:creationId xmlns:p14="http://schemas.microsoft.com/office/powerpoint/2010/main" val="6189360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60886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2430256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Tree>
    <p:extLst>
      <p:ext uri="{BB962C8B-B14F-4D97-AF65-F5344CB8AC3E}">
        <p14:creationId xmlns:p14="http://schemas.microsoft.com/office/powerpoint/2010/main" val="3556101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941063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81000" y="1280160"/>
            <a:ext cx="11414760" cy="4554583"/>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494112AB-126F-E99E-3C57-D6175457E532}"/>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576581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855147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81000" y="1280160"/>
            <a:ext cx="11414760" cy="4563291"/>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4" name="Text Placeholder 4">
            <a:extLst>
              <a:ext uri="{FF2B5EF4-FFF2-40B4-BE49-F238E27FC236}">
                <a16:creationId xmlns:a16="http://schemas.microsoft.com/office/drawing/2014/main" id="{0EC9F36F-4D89-9176-BF8F-4E0EA20A89EA}"/>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519787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81000" y="1280160"/>
            <a:ext cx="5644896"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6106" y="1280160"/>
            <a:ext cx="5629654"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EF884A3B-0BD4-9214-296E-2EF1B9CD34AC}"/>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5036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796538"/>
            <a:ext cx="7622177" cy="2005977"/>
          </a:xfrm>
        </p:spPr>
        <p:txBody>
          <a:bodyPr anchor="b">
            <a:normAutofit/>
          </a:bodyPr>
          <a:lstStyle>
            <a:lvl1pPr algn="l">
              <a:defRPr sz="40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381000" y="2992984"/>
            <a:ext cx="7622177" cy="2005977"/>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
        <p:nvSpPr>
          <p:cNvPr id="4" name="Picture Placeholder 18">
            <a:extLst>
              <a:ext uri="{FF2B5EF4-FFF2-40B4-BE49-F238E27FC236}">
                <a16:creationId xmlns:a16="http://schemas.microsoft.com/office/drawing/2014/main" id="{237CB260-6FC7-B5D1-3E67-246D1155316B}"/>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5" name="Straight Connector 4">
            <a:extLst>
              <a:ext uri="{FF2B5EF4-FFF2-40B4-BE49-F238E27FC236}">
                <a16:creationId xmlns:a16="http://schemas.microsoft.com/office/drawing/2014/main" id="{E856CF6F-CB90-A668-B356-32018D836EB2}"/>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692153-AE0E-AF58-D932-DF615C89C2FA}"/>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81000" y="1280160"/>
            <a:ext cx="11414760" cy="484632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5226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30147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0949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99115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16795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554583"/>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F5DF8ACD-19F3-DFE7-78A0-985D4F790954}"/>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615089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25128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D07E31-F7B1-50B0-DB89-628C8F2D0470}"/>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14EBC36B-6288-E24E-0BE1-A9EDDFD4C6D4}"/>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86982376-7F07-9DE0-9FD5-6E02F4188537}"/>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6" y="3799939"/>
            <a:ext cx="6776235" cy="746358"/>
          </a:xfrm>
          <a:noFill/>
        </p:spPr>
        <p:txBody>
          <a:bodyPr wrap="square" rtlCol="0">
            <a:spAutoFit/>
          </a:bodyPr>
          <a:lstStyle>
            <a:lvl1pPr marL="0" indent="0">
              <a:buNone/>
              <a:defRPr lang="en-US" sz="1600" dirty="0">
                <a:solidFill>
                  <a:schemeClr val="tx1"/>
                </a:solidFill>
                <a:ea typeface="+mn-ea"/>
                <a:cs typeface="+mn-cs"/>
              </a:defRPr>
            </a:lvl1pPr>
          </a:lstStyle>
          <a:p>
            <a:pPr>
              <a:spcBef>
                <a:spcPts val="1500"/>
              </a:spcBef>
            </a:pPr>
            <a:r>
              <a:rPr lang="en-US" sz="1800">
                <a:solidFill>
                  <a:schemeClr val="tx1"/>
                </a:solidFill>
              </a:rPr>
              <a:t>Facebook</a:t>
            </a:r>
          </a:p>
          <a:p>
            <a:pPr>
              <a:spcBef>
                <a:spcPts val="1500"/>
              </a:spcBef>
            </a:pPr>
            <a:r>
              <a:rPr lang="en-US" sz="1800">
                <a:solidFill>
                  <a:schemeClr val="tx1"/>
                </a:solidFill>
              </a:rPr>
              <a:t>X social media</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grpSp>
        <p:nvGrpSpPr>
          <p:cNvPr id="17" name="Group 16">
            <a:extLst>
              <a:ext uri="{FF2B5EF4-FFF2-40B4-BE49-F238E27FC236}">
                <a16:creationId xmlns:a16="http://schemas.microsoft.com/office/drawing/2014/main" id="{3696BAD6-F6BB-8791-3D00-DEACE2B53A2E}"/>
              </a:ext>
            </a:extLst>
          </p:cNvPr>
          <p:cNvGrpSpPr/>
          <p:nvPr userDrawn="1"/>
        </p:nvGrpSpPr>
        <p:grpSpPr>
          <a:xfrm>
            <a:off x="8494529" y="-92252"/>
            <a:ext cx="3832530" cy="5762782"/>
            <a:chOff x="9704153" y="0"/>
            <a:chExt cx="3832530" cy="5762782"/>
          </a:xfrm>
        </p:grpSpPr>
        <p:pic>
          <p:nvPicPr>
            <p:cNvPr id="18" name="Picture 17" descr="A white logo with a black background&#10;&#10;Description automatically generated">
              <a:extLst>
                <a:ext uri="{FF2B5EF4-FFF2-40B4-BE49-F238E27FC236}">
                  <a16:creationId xmlns:a16="http://schemas.microsoft.com/office/drawing/2014/main" id="{D83BF640-0BBB-2A70-C4E6-A075B03AD77E}"/>
                </a:ext>
              </a:extLst>
            </p:cNvPr>
            <p:cNvPicPr>
              <a:picLocks noChangeAspect="1"/>
            </p:cNvPicPr>
            <p:nvPr userDrawn="1"/>
          </p:nvPicPr>
          <p:blipFill>
            <a:blip r:embed="rId5">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9" name="Freeform: Shape 18">
              <a:extLst>
                <a:ext uri="{FF2B5EF4-FFF2-40B4-BE49-F238E27FC236}">
                  <a16:creationId xmlns:a16="http://schemas.microsoft.com/office/drawing/2014/main" id="{225B3289-3B81-FE7D-062E-3D3FDD813DED}"/>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3664526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6345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6005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23529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6589156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09813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32142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682344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75090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500710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97951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886382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4289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193622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04902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01182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934746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3512265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945018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3291834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94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Tree>
    <p:extLst>
      <p:ext uri="{BB962C8B-B14F-4D97-AF65-F5344CB8AC3E}">
        <p14:creationId xmlns:p14="http://schemas.microsoft.com/office/powerpoint/2010/main" val="33190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68084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81000" y="1280160"/>
            <a:ext cx="11414760" cy="4554583"/>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494112AB-126F-E99E-3C57-D6175457E532}"/>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9845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6.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86" r:id="rId6"/>
    <p:sldLayoutId id="2147483689" r:id="rId7"/>
    <p:sldLayoutId id="2147483666" r:id="rId8"/>
    <p:sldLayoutId id="2147483667" r:id="rId9"/>
    <p:sldLayoutId id="2147483668" r:id="rId10"/>
    <p:sldLayoutId id="2147483669" r:id="rId11"/>
    <p:sldLayoutId id="2147483670" r:id="rId12"/>
    <p:sldLayoutId id="2147483671" r:id="rId13"/>
    <p:sldLayoutId id="2147483672" r:id="rId14"/>
    <p:sldLayoutId id="2147483690" r:id="rId15"/>
    <p:sldLayoutId id="2147483692" r:id="rId16"/>
    <p:sldLayoutId id="2147483691" r:id="rId17"/>
    <p:sldLayoutId id="2147483673" r:id="rId18"/>
    <p:sldLayoutId id="2147483685" r:id="rId19"/>
    <p:sldLayoutId id="2147483682" r:id="rId20"/>
    <p:sldLayoutId id="2147483716" r:id="rId21"/>
    <p:sldLayoutId id="2147483717" r:id="rId22"/>
    <p:sldLayoutId id="2147483718" r:id="rId23"/>
    <p:sldLayoutId id="2147483719" r:id="rId24"/>
    <p:sldLayoutId id="2147483720" r:id="rId25"/>
    <p:sldLayoutId id="2147483741" r:id="rId26"/>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39140686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6095764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ites.ed.gov/idea/regs/b/d/300.32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4.svg"/><Relationship Id="rId5" Type="http://schemas.openxmlformats.org/officeDocument/2006/relationships/image" Target="../media/image33.sv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svg"/><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43.svg"/><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slides/_rels/slide29.xml.rels><?xml version="1.0" encoding="UTF-8" standalone="yes"?>
<Relationships xmlns="http://schemas.openxmlformats.org/package/2006/relationships"><Relationship Id="rId8" Type="http://schemas.openxmlformats.org/officeDocument/2006/relationships/hyperlink" Target="https://theabilitychallenge.org/hubfs/Print-LEA%20Representative%20IEP%20Meeting%20Readiness%20Checklist%20.pdf.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hyperlink" Target="https://sites.ed.gov/idea/regs/b/d/300.323"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42.sv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53.svg"/><Relationship Id="rId5" Type="http://schemas.openxmlformats.org/officeDocument/2006/relationships/image" Target="../media/image52.svg"/><Relationship Id="rId4" Type="http://schemas.openxmlformats.org/officeDocument/2006/relationships/image" Target="../media/image51.svg"/></Relationships>
</file>

<file path=ppt/slides/_rels/slide34.xml.rels><?xml version="1.0" encoding="UTF-8" standalone="yes"?>
<Relationships xmlns="http://schemas.openxmlformats.org/package/2006/relationships"><Relationship Id="rId8" Type="http://schemas.openxmlformats.org/officeDocument/2006/relationships/hyperlink" Target="https://theabilitychallenge.org/hubfs/Print-LEA%20Representative%20IEP%20Meeting%20Readiness%20Checklist%20.pdf.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56.svg"/><Relationship Id="rId4" Type="http://schemas.openxmlformats.org/officeDocument/2006/relationships/image" Target="../media/image55.svg"/></Relationships>
</file>

<file path=ppt/slides/_rels/slide38.xml.rels><?xml version="1.0" encoding="UTF-8" standalone="yes"?>
<Relationships xmlns="http://schemas.openxmlformats.org/package/2006/relationships"><Relationship Id="rId8" Type="http://schemas.openxmlformats.org/officeDocument/2006/relationships/hyperlink" Target="https://theabilitychallenge.org/hubfs/Print-LEA%20Representative%20IEP%20Meeting%20Readiness%20Checklist%20.pdf.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hyperlink" Target="https://forms.office.com/r/FdRVtBv9Lf" TargetMode="Externa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theabilitychallenge.org/hubfs/Print-LEA%20Representative%20IEP%20Meeting%20Readiness%20Checklist%20.pdf.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theabilitychallenge.org/hubfs/Print-LEA%20Representative%20IEP%20Meeting%20Readiness%20Checklist%20.pdf.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8" Type="http://schemas.openxmlformats.org/officeDocument/2006/relationships/hyperlink" Target="https://theabilitychallenge.org/hubfs/Print-LEA%20Representative%20IEP%20Meeting%20Readiness%20Checklist%20.pdf.pdf"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image" Target="../media/image69.svg"/><Relationship Id="rId5" Type="http://schemas.openxmlformats.org/officeDocument/2006/relationships/image" Target="../media/image68.svg"/><Relationship Id="rId4" Type="http://schemas.openxmlformats.org/officeDocument/2006/relationships/image" Target="../media/image67.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nam10.safelinks.protection.outlook.com/?url=https%3A%2F%2Fwww.research.net%2Fr%2FLeadIDEA_SBLS_040926_Participant&amp;data=05%7C02%7Cjbasile%40air.org%7Cd44a0d9d6646485e392508de940f7353%7C9ea45dbc7b724abfa77cc770a0a8b962%7C0%7C0%7C639110991244054338%7CUnknown%7CTWFpbGZsb3d8eyJFbXB0eU1hcGkiOnRydWUsIlYiOiIwLjAuMDAwMCIsIlAiOiJXaW4zMiIsIkFOIjoiTWFpbCIsIldUIjoyfQ%3D%3D%7C0%7C%7C%7C&amp;sdata=8bljunuQi0elSFj8Wmm1VQCXJeQFPWEy2X0mz5Iy4Dc%3D&amp;reserved=0"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hyperlink" Target="https://nam10.safelinks.protection.outlook.com/?url=https%3A%2F%2Fforms.office.com%2Fr%2FFdRVtBv9Lf&amp;data=05%7C02%7Cjbasile%40air.org%7C5deaf69d240f4e431c5a08de95a4d53f%7C9ea45dbc7b724abfa77cc770a0a8b962%7C0%7C0%7C639112732350582741%7CUnknown%7CTWFpbGZsb3d8eyJFbXB0eU1hcGkiOnRydWUsIlYiOiIwLjAuMDAwMCIsIlAiOiJXaW4zMiIsIkFOIjoiTWFpbCIsIldUIjoyfQ%3D%3D%7C0%7C%7C%7C&amp;sdata=6BZFl19GZAH%2BgfefVBGqW%2F%2Bo2ZbVArj%2F1oVWyMptbQg%3D&amp;reserved=0"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hyperlink" Target="https://lead-idea.org/"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1.xml"/><Relationship Id="rId5" Type="http://schemas.openxmlformats.org/officeDocument/2006/relationships/image" Target="../media/image77.png"/><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hyperlink" Target="mailto:LeadIDEA@air.org" TargetMode="External"/><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hyperlink" Target="https://www.air.org/centers/lead-idea-cent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a:xfrm>
            <a:off x="396238" y="1251373"/>
            <a:ext cx="7614912" cy="1439332"/>
          </a:xfrm>
        </p:spPr>
        <p:txBody>
          <a:bodyPr>
            <a:noAutofit/>
          </a:bodyPr>
          <a:lstStyle/>
          <a:p>
            <a:r>
              <a:rPr lang="en-US" sz="3600" dirty="0"/>
              <a:t>Welcome to the Lead IDEA Solution-Based Learning Series</a:t>
            </a:r>
          </a:p>
        </p:txBody>
      </p:sp>
      <p:sp>
        <p:nvSpPr>
          <p:cNvPr id="13" name="Subtitle 12">
            <a:extLst>
              <a:ext uri="{FF2B5EF4-FFF2-40B4-BE49-F238E27FC236}">
                <a16:creationId xmlns:a16="http://schemas.microsoft.com/office/drawing/2014/main" id="{39B79D3E-A497-0648-FB20-D89DEAE5D625}"/>
              </a:ext>
            </a:extLst>
          </p:cNvPr>
          <p:cNvSpPr>
            <a:spLocks noGrp="1"/>
          </p:cNvSpPr>
          <p:nvPr>
            <p:ph type="subTitle" idx="1"/>
          </p:nvPr>
        </p:nvSpPr>
        <p:spPr>
          <a:xfrm>
            <a:off x="396238" y="2817704"/>
            <a:ext cx="7614912" cy="1340315"/>
          </a:xfrm>
        </p:spPr>
        <p:txBody>
          <a:bodyPr vert="horz" lIns="0" tIns="0" rIns="0" bIns="0" rtlCol="0" anchor="t">
            <a:normAutofit/>
          </a:bodyPr>
          <a:lstStyle/>
          <a:p>
            <a:r>
              <a:rPr lang="en-US" b="1" dirty="0"/>
              <a:t>Learning Block 2: </a:t>
            </a:r>
            <a:r>
              <a:rPr lang="en-US" dirty="0">
                <a:solidFill>
                  <a:srgbClr val="007186"/>
                </a:solidFill>
                <a:latin typeface="Open Sans"/>
              </a:rPr>
              <a:t>You're at the Table—</a:t>
            </a:r>
            <a:br>
              <a:rPr lang="en-US" dirty="0">
                <a:solidFill>
                  <a:srgbClr val="007186"/>
                </a:solidFill>
                <a:latin typeface="Open Sans"/>
              </a:rPr>
            </a:br>
            <a:r>
              <a:rPr lang="en-US" dirty="0">
                <a:solidFill>
                  <a:srgbClr val="007186"/>
                </a:solidFill>
                <a:latin typeface="Open Sans"/>
              </a:rPr>
              <a:t>Now What? Understanding the Role of </a:t>
            </a:r>
            <a:br>
              <a:rPr lang="en-US" dirty="0">
                <a:solidFill>
                  <a:srgbClr val="007186"/>
                </a:solidFill>
                <a:latin typeface="Open Sans"/>
              </a:rPr>
            </a:br>
            <a:r>
              <a:rPr lang="en-US" dirty="0">
                <a:solidFill>
                  <a:srgbClr val="007186"/>
                </a:solidFill>
                <a:latin typeface="Open Sans"/>
              </a:rPr>
              <a:t>the LEA Representative in IEP Meetings</a:t>
            </a:r>
            <a:endParaRPr lang="en-US" sz="1200" b="1" dirty="0">
              <a:solidFill>
                <a:srgbClr val="0E2740"/>
              </a:solidFill>
              <a:highlight>
                <a:srgbClr val="FFFFFF"/>
              </a:highlight>
              <a:latin typeface="Aptos"/>
            </a:endParaRP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1"/>
          </p:nvPr>
        </p:nvSpPr>
        <p:spPr>
          <a:xfrm>
            <a:off x="396875" y="4724400"/>
            <a:ext cx="2375586" cy="276999"/>
          </a:xfrm>
        </p:spPr>
        <p:txBody>
          <a:bodyPr vert="horz" wrap="square" lIns="0" tIns="0" rIns="0" bIns="0" rtlCol="0" anchor="t">
            <a:spAutoFit/>
          </a:bodyPr>
          <a:lstStyle/>
          <a:p>
            <a:r>
              <a:rPr lang="en-US"/>
              <a:t>April 9, 2026</a:t>
            </a:r>
          </a:p>
        </p:txBody>
      </p:sp>
      <p:sp>
        <p:nvSpPr>
          <p:cNvPr id="10" name="Text Placeholder 9">
            <a:extLst>
              <a:ext uri="{FF2B5EF4-FFF2-40B4-BE49-F238E27FC236}">
                <a16:creationId xmlns:a16="http://schemas.microsoft.com/office/drawing/2014/main" id="{D87EFD83-18E0-A6E2-A928-0D20D766659A}"/>
              </a:ext>
            </a:extLst>
          </p:cNvPr>
          <p:cNvSpPr>
            <a:spLocks noGrp="1"/>
          </p:cNvSpPr>
          <p:nvPr>
            <p:ph type="body" sz="quarter" idx="12"/>
          </p:nvPr>
        </p:nvSpPr>
        <p:spPr>
          <a:xfrm>
            <a:off x="5303519" y="5983288"/>
            <a:ext cx="6499543" cy="587375"/>
          </a:xfrm>
        </p:spPr>
        <p:txBody>
          <a:bodyPr/>
          <a:lstStyle/>
          <a:p>
            <a:pPr algn="l"/>
            <a:r>
              <a:rPr lang="en-US"/>
              <a:t>This material was produced under the U.S. Department of Education, Office of Special Education Programs, Award </a:t>
            </a:r>
            <a:br>
              <a:rPr lang="en-US"/>
            </a:br>
            <a:r>
              <a:rPr lang="en-US"/>
              <a:t>No. H325Z230007. Anna Macedonia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p>
        </p:txBody>
      </p:sp>
    </p:spTree>
    <p:extLst>
      <p:ext uri="{BB962C8B-B14F-4D97-AF65-F5344CB8AC3E}">
        <p14:creationId xmlns:p14="http://schemas.microsoft.com/office/powerpoint/2010/main" val="203462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 IDEA Essentials">
            <a:extLst>
              <a:ext uri="{FF2B5EF4-FFF2-40B4-BE49-F238E27FC236}">
                <a16:creationId xmlns:a16="http://schemas.microsoft.com/office/drawing/2014/main" id="{6917A7AC-5AF1-B6C0-8AC3-EBDF256C69EB}"/>
              </a:ext>
            </a:extLst>
          </p:cNvPr>
          <p:cNvPicPr>
            <a:picLocks noChangeAspect="1"/>
          </p:cNvPicPr>
          <p:nvPr/>
        </p:nvPicPr>
        <p:blipFill>
          <a:blip r:embed="rId3"/>
          <a:srcRect t="-130" r="805"/>
          <a:stretch/>
        </p:blipFill>
        <p:spPr>
          <a:xfrm>
            <a:off x="4538133" y="950445"/>
            <a:ext cx="7233261" cy="5295023"/>
          </a:xfrm>
          <a:prstGeom prst="rect">
            <a:avLst/>
          </a:prstGeom>
        </p:spPr>
      </p:pic>
      <p:pic>
        <p:nvPicPr>
          <p:cNvPr id="7" name="Picture 6">
            <a:extLst>
              <a:ext uri="{FF2B5EF4-FFF2-40B4-BE49-F238E27FC236}">
                <a16:creationId xmlns:a16="http://schemas.microsoft.com/office/drawing/2014/main" id="{3D6164DF-3DA5-9F5F-6DC9-D258BFEFFAF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5550" y="3222932"/>
            <a:ext cx="1850021" cy="1863217"/>
          </a:xfrm>
          <a:prstGeom prst="rect">
            <a:avLst/>
          </a:prstGeom>
        </p:spPr>
      </p:pic>
      <p:sp>
        <p:nvSpPr>
          <p:cNvPr id="8" name="TextBox 5">
            <a:extLst>
              <a:ext uri="{FF2B5EF4-FFF2-40B4-BE49-F238E27FC236}">
                <a16:creationId xmlns:a16="http://schemas.microsoft.com/office/drawing/2014/main" id="{65005E9E-EC13-BB57-A702-2A611F776B09}"/>
              </a:ext>
            </a:extLst>
          </p:cNvPr>
          <p:cNvSpPr txBox="1"/>
          <p:nvPr/>
        </p:nvSpPr>
        <p:spPr>
          <a:xfrm>
            <a:off x="1271581" y="5201513"/>
            <a:ext cx="2375972" cy="338554"/>
          </a:xfrm>
          <a:prstGeom prst="rect">
            <a:avLst/>
          </a:prstGeom>
          <a:solidFill>
            <a:schemeClr val="bg2">
              <a:lumMod val="25000"/>
            </a:schemeClr>
          </a:solidFill>
          <a:ln>
            <a:solidFill>
              <a:srgbClr val="076233"/>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ea typeface="+mn-lt"/>
                <a:cs typeface="+mn-lt"/>
              </a:rPr>
              <a:t>https://bit.ly/LeadEss</a:t>
            </a:r>
            <a:endParaRPr lang="en-US" b="1">
              <a:solidFill>
                <a:schemeClr val="bg1"/>
              </a:solidFill>
              <a:ea typeface="Open Sans"/>
              <a:cs typeface="Open Sans"/>
            </a:endParaRPr>
          </a:p>
        </p:txBody>
      </p:sp>
      <p:sp>
        <p:nvSpPr>
          <p:cNvPr id="2" name="Title 1">
            <a:extLst>
              <a:ext uri="{FF2B5EF4-FFF2-40B4-BE49-F238E27FC236}">
                <a16:creationId xmlns:a16="http://schemas.microsoft.com/office/drawing/2014/main" id="{6DA90F87-DD5E-9AD5-20BA-23FF47884361}"/>
              </a:ext>
            </a:extLst>
          </p:cNvPr>
          <p:cNvSpPr>
            <a:spLocks noGrp="1"/>
          </p:cNvSpPr>
          <p:nvPr>
            <p:ph type="title"/>
          </p:nvPr>
        </p:nvSpPr>
        <p:spPr/>
        <p:txBody>
          <a:bodyPr/>
          <a:lstStyle/>
          <a:p>
            <a:r>
              <a:rPr lang="en-US"/>
              <a:t>The IDEA Leadership Essentials</a:t>
            </a:r>
          </a:p>
        </p:txBody>
      </p:sp>
      <p:sp>
        <p:nvSpPr>
          <p:cNvPr id="3" name="Content Placeholder 2">
            <a:extLst>
              <a:ext uri="{FF2B5EF4-FFF2-40B4-BE49-F238E27FC236}">
                <a16:creationId xmlns:a16="http://schemas.microsoft.com/office/drawing/2014/main" id="{7D0565D9-E6CF-5480-C223-91D6F6BAF5E9}"/>
              </a:ext>
            </a:extLst>
          </p:cNvPr>
          <p:cNvSpPr>
            <a:spLocks noGrp="1"/>
          </p:cNvSpPr>
          <p:nvPr>
            <p:ph sz="quarter" idx="15"/>
          </p:nvPr>
        </p:nvSpPr>
        <p:spPr/>
        <p:txBody>
          <a:bodyPr/>
          <a:lstStyle/>
          <a:p>
            <a:r>
              <a:rPr lang="en-US" b="1"/>
              <a:t>Each “essential” includes:</a:t>
            </a:r>
          </a:p>
          <a:p>
            <a:pPr lvl="1"/>
            <a:r>
              <a:rPr lang="en-US"/>
              <a:t>Action-oriented statement</a:t>
            </a:r>
          </a:p>
          <a:p>
            <a:pPr lvl="1"/>
            <a:r>
              <a:rPr lang="en-US"/>
              <a:t>Core mindset</a:t>
            </a:r>
          </a:p>
          <a:p>
            <a:pPr lvl="1"/>
            <a:r>
              <a:rPr lang="en-US"/>
              <a:t>Indicators of success</a:t>
            </a:r>
          </a:p>
          <a:p>
            <a:endParaRPr lang="en-US"/>
          </a:p>
        </p:txBody>
      </p:sp>
      <p:sp>
        <p:nvSpPr>
          <p:cNvPr id="4" name="Text Placeholder 3">
            <a:extLst>
              <a:ext uri="{FF2B5EF4-FFF2-40B4-BE49-F238E27FC236}">
                <a16:creationId xmlns:a16="http://schemas.microsoft.com/office/drawing/2014/main" id="{3AB5B4AC-E721-3B0C-11F7-D30D7F4DB9DC}"/>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90314B81-7B6E-76D9-8192-4B1AD98411E4}"/>
              </a:ext>
            </a:extLst>
          </p:cNvPr>
          <p:cNvSpPr>
            <a:spLocks noGrp="1"/>
          </p:cNvSpPr>
          <p:nvPr>
            <p:ph type="sldNum" sz="quarter" idx="14"/>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303558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6971B44-8E90-2588-316C-B1826573E8E1}"/>
              </a:ext>
            </a:extLst>
          </p:cNvPr>
          <p:cNvSpPr/>
          <p:nvPr/>
        </p:nvSpPr>
        <p:spPr>
          <a:xfrm>
            <a:off x="1051154" y="1104900"/>
            <a:ext cx="10089692" cy="4234266"/>
          </a:xfrm>
          <a:prstGeom prst="roundRect">
            <a:avLst>
              <a:gd name="adj" fmla="val 912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a:solidFill>
                  <a:schemeClr val="bg2">
                    <a:lumMod val="25000"/>
                  </a:schemeClr>
                </a:solidFill>
                <a:ea typeface="Open Sans"/>
                <a:cs typeface="Open Sans"/>
              </a:rPr>
              <a:t>The </a:t>
            </a:r>
            <a:r>
              <a:rPr lang="en-US" sz="3600" b="1">
                <a:solidFill>
                  <a:schemeClr val="bg2">
                    <a:lumMod val="25000"/>
                  </a:schemeClr>
                </a:solidFill>
                <a:ea typeface="Open Sans"/>
                <a:cs typeface="Open Sans"/>
              </a:rPr>
              <a:t>goal</a:t>
            </a:r>
            <a:r>
              <a:rPr lang="en-US" sz="3600">
                <a:solidFill>
                  <a:schemeClr val="bg2">
                    <a:lumMod val="25000"/>
                  </a:schemeClr>
                </a:solidFill>
                <a:ea typeface="Open Sans"/>
                <a:cs typeface="Open Sans"/>
              </a:rPr>
              <a:t> of the Lead IDEA Solution‑Based Learning Series Learning Block 2 is to </a:t>
            </a:r>
            <a:r>
              <a:rPr lang="en-US" sz="3600" b="1">
                <a:solidFill>
                  <a:schemeClr val="bg2">
                    <a:lumMod val="25000"/>
                  </a:schemeClr>
                </a:solidFill>
                <a:ea typeface="Open Sans"/>
                <a:cs typeface="Open Sans"/>
              </a:rPr>
              <a:t>strengthen principals' understanding </a:t>
            </a:r>
            <a:r>
              <a:rPr lang="en-US" sz="3600">
                <a:solidFill>
                  <a:schemeClr val="bg2">
                    <a:lumMod val="25000"/>
                  </a:schemeClr>
                </a:solidFill>
                <a:ea typeface="Open Sans"/>
                <a:cs typeface="Open Sans"/>
              </a:rPr>
              <a:t>of their legal responsibility to </a:t>
            </a:r>
            <a:r>
              <a:rPr lang="en-US" sz="3600" b="1">
                <a:solidFill>
                  <a:schemeClr val="bg2">
                    <a:lumMod val="25000"/>
                  </a:schemeClr>
                </a:solidFill>
                <a:ea typeface="Open Sans"/>
                <a:cs typeface="Open Sans"/>
              </a:rPr>
              <a:t>serve as</a:t>
            </a:r>
            <a:r>
              <a:rPr lang="en-US" sz="3600">
                <a:solidFill>
                  <a:schemeClr val="bg2">
                    <a:lumMod val="25000"/>
                  </a:schemeClr>
                </a:solidFill>
                <a:ea typeface="Open Sans"/>
                <a:cs typeface="Open Sans"/>
              </a:rPr>
              <a:t> </a:t>
            </a:r>
            <a:r>
              <a:rPr lang="en-US" sz="3600" b="1">
                <a:solidFill>
                  <a:schemeClr val="bg2">
                    <a:lumMod val="25000"/>
                  </a:schemeClr>
                </a:solidFill>
                <a:ea typeface="Open Sans"/>
                <a:cs typeface="Open Sans"/>
              </a:rPr>
              <a:t>or designate</a:t>
            </a:r>
            <a:r>
              <a:rPr lang="en-US" sz="3600">
                <a:solidFill>
                  <a:schemeClr val="bg2">
                    <a:lumMod val="25000"/>
                  </a:schemeClr>
                </a:solidFill>
                <a:ea typeface="Open Sans"/>
                <a:cs typeface="Open Sans"/>
              </a:rPr>
              <a:t> a prepared LEA representative in IEP meetings.</a:t>
            </a:r>
            <a:endParaRPr lang="en-US" sz="3600">
              <a:solidFill>
                <a:schemeClr val="bg2">
                  <a:lumMod val="25000"/>
                </a:schemeClr>
              </a:solidFill>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79F238B2-4C84-4125-9592-DA9AD629BE1B}"/>
              </a:ext>
            </a:extLst>
          </p:cNvPr>
          <p:cNvSpPr>
            <a:spLocks noGrp="1"/>
          </p:cNvSpPr>
          <p:nvPr>
            <p:ph type="sldNum" sz="quarter" idx="14"/>
          </p:nvPr>
        </p:nvSpPr>
        <p:spPr/>
        <p:txBody>
          <a:bodyPr/>
          <a:lstStyle/>
          <a:p>
            <a:fld id="{99A20822-4A49-4D36-86E3-300BA48D3F00}" type="slidenum">
              <a:rPr lang="en-US" smtClean="0"/>
              <a:pPr/>
              <a:t>11</a:t>
            </a:fld>
            <a:endParaRPr lang="en-US"/>
          </a:p>
        </p:txBody>
      </p:sp>
      <p:sp>
        <p:nvSpPr>
          <p:cNvPr id="2" name="Title 1" hidden="1">
            <a:extLst>
              <a:ext uri="{FF2B5EF4-FFF2-40B4-BE49-F238E27FC236}">
                <a16:creationId xmlns:a16="http://schemas.microsoft.com/office/drawing/2014/main" id="{370E5F16-0845-F8D0-0641-EA7C0ED2AE56}"/>
              </a:ext>
            </a:extLst>
          </p:cNvPr>
          <p:cNvSpPr>
            <a:spLocks noGrp="1"/>
          </p:cNvSpPr>
          <p:nvPr>
            <p:ph type="title"/>
          </p:nvPr>
        </p:nvSpPr>
        <p:spPr/>
        <p:txBody>
          <a:bodyPr/>
          <a:lstStyle/>
          <a:p>
            <a:r>
              <a:rPr lang="en-US"/>
              <a:t>Goal of Learning Block</a:t>
            </a:r>
          </a:p>
        </p:txBody>
      </p:sp>
    </p:spTree>
    <p:extLst>
      <p:ext uri="{BB962C8B-B14F-4D97-AF65-F5344CB8AC3E}">
        <p14:creationId xmlns:p14="http://schemas.microsoft.com/office/powerpoint/2010/main" val="17797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706648-F872-3939-1E75-691D186C91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97" y="2663079"/>
            <a:ext cx="3078702" cy="3078702"/>
          </a:xfrm>
          <a:prstGeom prst="rect">
            <a:avLst/>
          </a:prstGeom>
        </p:spPr>
      </p:pic>
      <p:sp>
        <p:nvSpPr>
          <p:cNvPr id="2" name="Content Placeholder 1">
            <a:extLst>
              <a:ext uri="{FF2B5EF4-FFF2-40B4-BE49-F238E27FC236}">
                <a16:creationId xmlns:a16="http://schemas.microsoft.com/office/drawing/2014/main" id="{79CE359E-D466-70DE-49E8-E39122CC2237}"/>
              </a:ext>
            </a:extLst>
          </p:cNvPr>
          <p:cNvSpPr>
            <a:spLocks noGrp="1"/>
          </p:cNvSpPr>
          <p:nvPr>
            <p:ph sz="half" idx="1"/>
          </p:nvPr>
        </p:nvSpPr>
        <p:spPr/>
        <p:txBody>
          <a:bodyPr/>
          <a:lstStyle/>
          <a:p>
            <a:r>
              <a:rPr lang="en-US" b="1">
                <a:solidFill>
                  <a:schemeClr val="tx1"/>
                </a:solidFill>
              </a:rPr>
              <a:t>Poll: </a:t>
            </a:r>
            <a:r>
              <a:rPr lang="en-US">
                <a:solidFill>
                  <a:schemeClr val="tx1"/>
                </a:solidFill>
                <a:sym typeface="Wingdings" panose="05000000000000000000" pitchFamily="2" charset="2"/>
              </a:rPr>
              <a:t>W</a:t>
            </a:r>
            <a:r>
              <a:rPr lang="en-US">
                <a:solidFill>
                  <a:schemeClr val="tx1"/>
                </a:solidFill>
              </a:rPr>
              <a:t>ho currently serves as the LEA representative in your school/district? </a:t>
            </a:r>
            <a:endParaRPr lang="en-US"/>
          </a:p>
        </p:txBody>
      </p:sp>
      <p:sp>
        <p:nvSpPr>
          <p:cNvPr id="4" name="Text Placeholder 3">
            <a:extLst>
              <a:ext uri="{FF2B5EF4-FFF2-40B4-BE49-F238E27FC236}">
                <a16:creationId xmlns:a16="http://schemas.microsoft.com/office/drawing/2014/main" id="{F44C51AC-C47E-06FB-27C1-AEF1F613D365}"/>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9CDB3946-6C33-3B37-3002-E9D2A0650B24}"/>
              </a:ext>
            </a:extLst>
          </p:cNvPr>
          <p:cNvSpPr>
            <a:spLocks noGrp="1"/>
          </p:cNvSpPr>
          <p:nvPr>
            <p:ph type="sldNum" sz="quarter" idx="12"/>
          </p:nvPr>
        </p:nvSpPr>
        <p:spPr/>
        <p:txBody>
          <a:bodyPr/>
          <a:lstStyle/>
          <a:p>
            <a:fld id="{BABF4E83-61DB-418F-A99F-17BC9BB58EF6}" type="slidenum">
              <a:rPr lang="en-US" smtClean="0"/>
              <a:t>12</a:t>
            </a:fld>
            <a:endParaRPr lang="en-US"/>
          </a:p>
        </p:txBody>
      </p:sp>
      <p:sp>
        <p:nvSpPr>
          <p:cNvPr id="6" name="Title 5">
            <a:extLst>
              <a:ext uri="{FF2B5EF4-FFF2-40B4-BE49-F238E27FC236}">
                <a16:creationId xmlns:a16="http://schemas.microsoft.com/office/drawing/2014/main" id="{0C78D4B0-27A2-E7C7-AD6B-69A872A2C941}"/>
              </a:ext>
            </a:extLst>
          </p:cNvPr>
          <p:cNvSpPr>
            <a:spLocks noGrp="1"/>
          </p:cNvSpPr>
          <p:nvPr>
            <p:ph type="title"/>
          </p:nvPr>
        </p:nvSpPr>
        <p:spPr/>
        <p:txBody>
          <a:bodyPr/>
          <a:lstStyle/>
          <a:p>
            <a:r>
              <a:rPr lang="en-US"/>
              <a:t>LEA Representative Defined</a:t>
            </a:r>
          </a:p>
        </p:txBody>
      </p:sp>
      <p:grpSp>
        <p:nvGrpSpPr>
          <p:cNvPr id="11" name="Group 10">
            <a:extLst>
              <a:ext uri="{FF2B5EF4-FFF2-40B4-BE49-F238E27FC236}">
                <a16:creationId xmlns:a16="http://schemas.microsoft.com/office/drawing/2014/main" id="{10583453-A9FC-B423-CEF1-29AE7CBE5185}"/>
              </a:ext>
              <a:ext uri="{C183D7F6-B498-43B3-948B-1728B52AA6E4}">
                <adec:decorative xmlns:adec="http://schemas.microsoft.com/office/drawing/2017/decorative" val="1"/>
              </a:ext>
            </a:extLst>
          </p:cNvPr>
          <p:cNvGrpSpPr/>
          <p:nvPr/>
        </p:nvGrpSpPr>
        <p:grpSpPr>
          <a:xfrm>
            <a:off x="6393305" y="1601615"/>
            <a:ext cx="5341495" cy="4026465"/>
            <a:chOff x="6393305" y="1601615"/>
            <a:chExt cx="5341495" cy="4026465"/>
          </a:xfrm>
        </p:grpSpPr>
        <p:sp>
          <p:nvSpPr>
            <p:cNvPr id="12" name="Freeform: Shape 11">
              <a:extLst>
                <a:ext uri="{FF2B5EF4-FFF2-40B4-BE49-F238E27FC236}">
                  <a16:creationId xmlns:a16="http://schemas.microsoft.com/office/drawing/2014/main" id="{EB1B271A-2441-37CE-820B-4C3085E85893}"/>
                </a:ext>
              </a:extLst>
            </p:cNvPr>
            <p:cNvSpPr/>
            <p:nvPr/>
          </p:nvSpPr>
          <p:spPr>
            <a:xfrm>
              <a:off x="6393305" y="1601615"/>
              <a:ext cx="5341495" cy="1413224"/>
            </a:xfrm>
            <a:custGeom>
              <a:avLst/>
              <a:gdLst>
                <a:gd name="csX0" fmla="*/ 235542 w 5341495"/>
                <a:gd name="csY0" fmla="*/ 0 h 1413224"/>
                <a:gd name="csX1" fmla="*/ 5105953 w 5341495"/>
                <a:gd name="csY1" fmla="*/ 0 h 1413224"/>
                <a:gd name="csX2" fmla="*/ 5341495 w 5341495"/>
                <a:gd name="csY2" fmla="*/ 235542 h 1413224"/>
                <a:gd name="csX3" fmla="*/ 5341495 w 5341495"/>
                <a:gd name="csY3" fmla="*/ 1413224 h 1413224"/>
                <a:gd name="csX4" fmla="*/ 5341495 w 5341495"/>
                <a:gd name="csY4" fmla="*/ 1413224 h 1413224"/>
                <a:gd name="csX5" fmla="*/ 0 w 5341495"/>
                <a:gd name="csY5" fmla="*/ 1413224 h 1413224"/>
                <a:gd name="csX6" fmla="*/ 0 w 5341495"/>
                <a:gd name="csY6" fmla="*/ 1413224 h 1413224"/>
                <a:gd name="csX7" fmla="*/ 0 w 5341495"/>
                <a:gd name="csY7" fmla="*/ 235542 h 1413224"/>
                <a:gd name="csX8" fmla="*/ 235542 w 5341495"/>
                <a:gd name="csY8" fmla="*/ 0 h 14132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1495" h="1413224">
                  <a:moveTo>
                    <a:pt x="235542" y="0"/>
                  </a:moveTo>
                  <a:lnTo>
                    <a:pt x="5105953" y="0"/>
                  </a:lnTo>
                  <a:cubicBezTo>
                    <a:pt x="5236039" y="0"/>
                    <a:pt x="5341495" y="105456"/>
                    <a:pt x="5341495" y="235542"/>
                  </a:cubicBezTo>
                  <a:lnTo>
                    <a:pt x="5341495" y="1413224"/>
                  </a:lnTo>
                  <a:lnTo>
                    <a:pt x="5341495" y="1413224"/>
                  </a:lnTo>
                  <a:lnTo>
                    <a:pt x="0" y="1413224"/>
                  </a:lnTo>
                  <a:lnTo>
                    <a:pt x="0" y="1413224"/>
                  </a:lnTo>
                  <a:lnTo>
                    <a:pt x="0" y="235542"/>
                  </a:lnTo>
                  <a:cubicBezTo>
                    <a:pt x="0" y="105456"/>
                    <a:pt x="105456" y="0"/>
                    <a:pt x="235542"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0796" tIns="207164" rIns="310796" bIns="138176" numCol="1" spcCol="1270" anchor="ctr" anchorCtr="0">
              <a:noAutofit/>
            </a:bodyPr>
            <a:lstStyle/>
            <a:p>
              <a:pPr marL="0" lvl="0" indent="0" algn="ctr" defTabSz="1511300">
                <a:lnSpc>
                  <a:spcPct val="90000"/>
                </a:lnSpc>
                <a:spcBef>
                  <a:spcPct val="0"/>
                </a:spcBef>
                <a:spcAft>
                  <a:spcPct val="35000"/>
                </a:spcAft>
                <a:buNone/>
              </a:pPr>
              <a:r>
                <a:rPr lang="en-US" sz="3400" b="0" i="0" kern="1200"/>
                <a:t>What is an LEA representative?</a:t>
              </a:r>
              <a:endParaRPr lang="en-US" sz="3400" kern="1200"/>
            </a:p>
          </p:txBody>
        </p:sp>
        <p:sp>
          <p:nvSpPr>
            <p:cNvPr id="13" name="Freeform: Shape 12">
              <a:extLst>
                <a:ext uri="{FF2B5EF4-FFF2-40B4-BE49-F238E27FC236}">
                  <a16:creationId xmlns:a16="http://schemas.microsoft.com/office/drawing/2014/main" id="{00A5A683-08CB-1E0B-9FCF-38D5060FA7AB}"/>
                </a:ext>
              </a:extLst>
            </p:cNvPr>
            <p:cNvSpPr/>
            <p:nvPr/>
          </p:nvSpPr>
          <p:spPr>
            <a:xfrm>
              <a:off x="6393305" y="3014840"/>
              <a:ext cx="5341495" cy="2613240"/>
            </a:xfrm>
            <a:custGeom>
              <a:avLst/>
              <a:gdLst>
                <a:gd name="csX0" fmla="*/ 0 w 5341495"/>
                <a:gd name="csY0" fmla="*/ 0 h 2613240"/>
                <a:gd name="csX1" fmla="*/ 5341495 w 5341495"/>
                <a:gd name="csY1" fmla="*/ 0 h 2613240"/>
                <a:gd name="csX2" fmla="*/ 5341495 w 5341495"/>
                <a:gd name="csY2" fmla="*/ 2613240 h 2613240"/>
                <a:gd name="csX3" fmla="*/ 0 w 5341495"/>
                <a:gd name="csY3" fmla="*/ 2613240 h 2613240"/>
                <a:gd name="csX4" fmla="*/ 0 w 5341495"/>
                <a:gd name="csY4" fmla="*/ 0 h 2613240"/>
              </a:gdLst>
              <a:ahLst/>
              <a:cxnLst>
                <a:cxn ang="0">
                  <a:pos x="csX0" y="csY0"/>
                </a:cxn>
                <a:cxn ang="0">
                  <a:pos x="csX1" y="csY1"/>
                </a:cxn>
                <a:cxn ang="0">
                  <a:pos x="csX2" y="csY2"/>
                </a:cxn>
                <a:cxn ang="0">
                  <a:pos x="csX3" y="csY3"/>
                </a:cxn>
                <a:cxn ang="0">
                  <a:pos x="csX4" y="csY4"/>
                </a:cxn>
              </a:cxnLst>
              <a:rect l="l" t="t" r="r" b="b"/>
              <a:pathLst>
                <a:path w="5341495" h="2613240">
                  <a:moveTo>
                    <a:pt x="0" y="0"/>
                  </a:moveTo>
                  <a:lnTo>
                    <a:pt x="5341495" y="0"/>
                  </a:lnTo>
                  <a:lnTo>
                    <a:pt x="5341495" y="2613240"/>
                  </a:lnTo>
                  <a:lnTo>
                    <a:pt x="0" y="261324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indent="-285750" algn="ctr" defTabSz="1511300">
                <a:lnSpc>
                  <a:spcPct val="90000"/>
                </a:lnSpc>
                <a:spcBef>
                  <a:spcPct val="0"/>
                </a:spcBef>
                <a:spcAft>
                  <a:spcPct val="15000"/>
                </a:spcAft>
                <a:buNone/>
              </a:pPr>
              <a:r>
                <a:rPr lang="en-US" sz="3400" b="0" i="0" kern="1200"/>
                <a:t>An LEA representative is a </a:t>
              </a:r>
              <a:r>
                <a:rPr lang="en-US" sz="3400" b="1" i="0" kern="1200"/>
                <a:t>district's authorized decision-maker </a:t>
              </a:r>
              <a:r>
                <a:rPr lang="en-US" sz="3400" b="0" i="0" kern="1200"/>
                <a:t>in the IEP process. </a:t>
              </a:r>
              <a:endParaRPr lang="en-US" sz="3400" kern="1200"/>
            </a:p>
          </p:txBody>
        </p:sp>
      </p:grpSp>
    </p:spTree>
    <p:extLst>
      <p:ext uri="{BB962C8B-B14F-4D97-AF65-F5344CB8AC3E}">
        <p14:creationId xmlns:p14="http://schemas.microsoft.com/office/powerpoint/2010/main" val="370568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564B-B98F-8A75-48AA-059A9C65BE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6008200-A986-7A8E-4E5C-D29DE763A8C7}"/>
              </a:ext>
            </a:extLst>
          </p:cNvPr>
          <p:cNvSpPr>
            <a:spLocks noGrp="1"/>
          </p:cNvSpPr>
          <p:nvPr>
            <p:ph type="title"/>
          </p:nvPr>
        </p:nvSpPr>
        <p:spPr>
          <a:xfrm>
            <a:off x="396875" y="154112"/>
            <a:ext cx="11247438" cy="1108075"/>
          </a:xfrm>
        </p:spPr>
        <p:txBody>
          <a:bodyPr anchor="b">
            <a:normAutofit/>
          </a:bodyPr>
          <a:lstStyle/>
          <a:p>
            <a:r>
              <a:rPr lang="en-US" kern="0">
                <a:ea typeface="Open Sans"/>
              </a:rPr>
              <a:t>Who is most likely to serve as the LEA representative?</a:t>
            </a:r>
          </a:p>
        </p:txBody>
      </p:sp>
      <p:sp>
        <p:nvSpPr>
          <p:cNvPr id="5" name="Slide Number Placeholder 4">
            <a:extLst>
              <a:ext uri="{FF2B5EF4-FFF2-40B4-BE49-F238E27FC236}">
                <a16:creationId xmlns:a16="http://schemas.microsoft.com/office/drawing/2014/main" id="{814B4973-36DA-32A3-619F-099D29C08E4D}"/>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13</a:t>
            </a:fld>
            <a:endParaRPr lang="en-US"/>
          </a:p>
        </p:txBody>
      </p:sp>
      <p:sp>
        <p:nvSpPr>
          <p:cNvPr id="9" name="Text Placeholder 8">
            <a:extLst>
              <a:ext uri="{FF2B5EF4-FFF2-40B4-BE49-F238E27FC236}">
                <a16:creationId xmlns:a16="http://schemas.microsoft.com/office/drawing/2014/main" id="{1672154E-55EC-85F0-D757-CE532FF53DDE}"/>
              </a:ext>
            </a:extLst>
          </p:cNvPr>
          <p:cNvSpPr>
            <a:spLocks noGrp="1"/>
          </p:cNvSpPr>
          <p:nvPr>
            <p:ph type="body" sz="quarter" idx="16"/>
          </p:nvPr>
        </p:nvSpPr>
        <p:spPr/>
        <p:txBody>
          <a:bodyPr/>
          <a:lstStyle/>
          <a:p>
            <a:endParaRPr lang="en-US"/>
          </a:p>
        </p:txBody>
      </p:sp>
      <p:grpSp>
        <p:nvGrpSpPr>
          <p:cNvPr id="3" name="Group 2">
            <a:extLst>
              <a:ext uri="{FF2B5EF4-FFF2-40B4-BE49-F238E27FC236}">
                <a16:creationId xmlns:a16="http://schemas.microsoft.com/office/drawing/2014/main" id="{6009373D-FF93-5962-8346-CADA178888B4}"/>
              </a:ext>
              <a:ext uri="{C183D7F6-B498-43B3-948B-1728B52AA6E4}">
                <adec:decorative xmlns:adec="http://schemas.microsoft.com/office/drawing/2017/decorative" val="1"/>
              </a:ext>
            </a:extLst>
          </p:cNvPr>
          <p:cNvGrpSpPr/>
          <p:nvPr/>
        </p:nvGrpSpPr>
        <p:grpSpPr>
          <a:xfrm>
            <a:off x="318181" y="1682217"/>
            <a:ext cx="11555637" cy="3493564"/>
            <a:chOff x="318181" y="1682217"/>
            <a:chExt cx="11555637" cy="3493564"/>
          </a:xfrm>
        </p:grpSpPr>
        <p:sp>
          <p:nvSpPr>
            <p:cNvPr id="4" name="Freeform: Shape 3">
              <a:extLst>
                <a:ext uri="{FF2B5EF4-FFF2-40B4-BE49-F238E27FC236}">
                  <a16:creationId xmlns:a16="http://schemas.microsoft.com/office/drawing/2014/main" id="{3533FBF3-5923-222C-7917-4C360FA2A7C3}"/>
                </a:ext>
              </a:extLst>
            </p:cNvPr>
            <p:cNvSpPr/>
            <p:nvPr/>
          </p:nvSpPr>
          <p:spPr>
            <a:xfrm>
              <a:off x="318181" y="168221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Principal</a:t>
              </a:r>
            </a:p>
          </p:txBody>
        </p:sp>
        <p:sp>
          <p:nvSpPr>
            <p:cNvPr id="6" name="Freeform: Shape 5">
              <a:extLst>
                <a:ext uri="{FF2B5EF4-FFF2-40B4-BE49-F238E27FC236}">
                  <a16:creationId xmlns:a16="http://schemas.microsoft.com/office/drawing/2014/main" id="{39C2FEDE-241E-46D7-9C2C-518D43106534}"/>
                </a:ext>
              </a:extLst>
            </p:cNvPr>
            <p:cNvSpPr/>
            <p:nvPr/>
          </p:nvSpPr>
          <p:spPr>
            <a:xfrm>
              <a:off x="3274274" y="168221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921306"/>
                <a:satOff val="-10689"/>
                <a:lumOff val="1634"/>
                <a:alphaOff val="0"/>
              </a:schemeClr>
            </a:fillRef>
            <a:effectRef idx="0">
              <a:schemeClr val="accent2">
                <a:hueOff val="-921306"/>
                <a:satOff val="-10689"/>
                <a:lumOff val="1634"/>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Assistant principal</a:t>
              </a:r>
            </a:p>
          </p:txBody>
        </p:sp>
        <p:sp>
          <p:nvSpPr>
            <p:cNvPr id="8" name="Freeform: Shape 7">
              <a:extLst>
                <a:ext uri="{FF2B5EF4-FFF2-40B4-BE49-F238E27FC236}">
                  <a16:creationId xmlns:a16="http://schemas.microsoft.com/office/drawing/2014/main" id="{CD7C90CE-FB4B-C03C-CF1A-BE54F6AB10E8}"/>
                </a:ext>
              </a:extLst>
            </p:cNvPr>
            <p:cNvSpPr/>
            <p:nvPr/>
          </p:nvSpPr>
          <p:spPr>
            <a:xfrm>
              <a:off x="6230368" y="168221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Special education director</a:t>
              </a:r>
            </a:p>
          </p:txBody>
        </p:sp>
        <p:sp>
          <p:nvSpPr>
            <p:cNvPr id="10" name="Freeform: Shape 9">
              <a:extLst>
                <a:ext uri="{FF2B5EF4-FFF2-40B4-BE49-F238E27FC236}">
                  <a16:creationId xmlns:a16="http://schemas.microsoft.com/office/drawing/2014/main" id="{E90D9BAC-FE42-F85B-2570-BFCA15661C6E}"/>
                </a:ext>
              </a:extLst>
            </p:cNvPr>
            <p:cNvSpPr/>
            <p:nvPr/>
          </p:nvSpPr>
          <p:spPr>
            <a:xfrm>
              <a:off x="9186461" y="168221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2763918"/>
                <a:satOff val="-32067"/>
                <a:lumOff val="4902"/>
                <a:alphaOff val="0"/>
              </a:schemeClr>
            </a:fillRef>
            <a:effectRef idx="0">
              <a:schemeClr val="accent2">
                <a:hueOff val="-2763918"/>
                <a:satOff val="-32067"/>
                <a:lumOff val="4902"/>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Curriculum director</a:t>
              </a:r>
            </a:p>
          </p:txBody>
        </p:sp>
        <p:sp>
          <p:nvSpPr>
            <p:cNvPr id="11" name="Freeform: Shape 10">
              <a:extLst>
                <a:ext uri="{FF2B5EF4-FFF2-40B4-BE49-F238E27FC236}">
                  <a16:creationId xmlns:a16="http://schemas.microsoft.com/office/drawing/2014/main" id="{090CC84B-631B-410B-3651-A54FD5681EDF}"/>
                </a:ext>
              </a:extLst>
            </p:cNvPr>
            <p:cNvSpPr/>
            <p:nvPr/>
          </p:nvSpPr>
          <p:spPr>
            <a:xfrm>
              <a:off x="1796228" y="356336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Director of student services</a:t>
              </a:r>
            </a:p>
          </p:txBody>
        </p:sp>
        <p:sp>
          <p:nvSpPr>
            <p:cNvPr id="12" name="Freeform: Shape 11">
              <a:extLst>
                <a:ext uri="{FF2B5EF4-FFF2-40B4-BE49-F238E27FC236}">
                  <a16:creationId xmlns:a16="http://schemas.microsoft.com/office/drawing/2014/main" id="{0C9C2BEB-82F2-D4E2-BEE4-28E776A9D495}"/>
                </a:ext>
              </a:extLst>
            </p:cNvPr>
            <p:cNvSpPr/>
            <p:nvPr/>
          </p:nvSpPr>
          <p:spPr>
            <a:xfrm>
              <a:off x="4752321" y="356336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4606529"/>
                <a:satOff val="-53444"/>
                <a:lumOff val="8170"/>
                <a:alphaOff val="0"/>
              </a:schemeClr>
            </a:fillRef>
            <a:effectRef idx="0">
              <a:schemeClr val="accent2">
                <a:hueOff val="-4606529"/>
                <a:satOff val="-53444"/>
                <a:lumOff val="8170"/>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Dean of students</a:t>
              </a:r>
            </a:p>
          </p:txBody>
        </p:sp>
        <p:sp>
          <p:nvSpPr>
            <p:cNvPr id="13" name="Freeform: Shape 12">
              <a:extLst>
                <a:ext uri="{FF2B5EF4-FFF2-40B4-BE49-F238E27FC236}">
                  <a16:creationId xmlns:a16="http://schemas.microsoft.com/office/drawing/2014/main" id="{498EDEF9-F7F0-7077-BADF-C2C6E463D135}"/>
                </a:ext>
              </a:extLst>
            </p:cNvPr>
            <p:cNvSpPr/>
            <p:nvPr/>
          </p:nvSpPr>
          <p:spPr>
            <a:xfrm>
              <a:off x="7708415" y="3563367"/>
              <a:ext cx="2687357" cy="1612414"/>
            </a:xfrm>
            <a:custGeom>
              <a:avLst/>
              <a:gdLst>
                <a:gd name="csX0" fmla="*/ 0 w 2687357"/>
                <a:gd name="csY0" fmla="*/ 268741 h 1612414"/>
                <a:gd name="csX1" fmla="*/ 268741 w 2687357"/>
                <a:gd name="csY1" fmla="*/ 0 h 1612414"/>
                <a:gd name="csX2" fmla="*/ 2418616 w 2687357"/>
                <a:gd name="csY2" fmla="*/ 0 h 1612414"/>
                <a:gd name="csX3" fmla="*/ 2687357 w 2687357"/>
                <a:gd name="csY3" fmla="*/ 268741 h 1612414"/>
                <a:gd name="csX4" fmla="*/ 2687357 w 2687357"/>
                <a:gd name="csY4" fmla="*/ 1343673 h 1612414"/>
                <a:gd name="csX5" fmla="*/ 2418616 w 2687357"/>
                <a:gd name="csY5" fmla="*/ 1612414 h 1612414"/>
                <a:gd name="csX6" fmla="*/ 268741 w 2687357"/>
                <a:gd name="csY6" fmla="*/ 1612414 h 1612414"/>
                <a:gd name="csX7" fmla="*/ 0 w 2687357"/>
                <a:gd name="csY7" fmla="*/ 1343673 h 1612414"/>
                <a:gd name="csX8" fmla="*/ 0 w 2687357"/>
                <a:gd name="csY8" fmla="*/ 268741 h 16124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87357" h="1612414">
                  <a:moveTo>
                    <a:pt x="0" y="268741"/>
                  </a:moveTo>
                  <a:cubicBezTo>
                    <a:pt x="0" y="120319"/>
                    <a:pt x="120319" y="0"/>
                    <a:pt x="268741" y="0"/>
                  </a:cubicBezTo>
                  <a:lnTo>
                    <a:pt x="2418616" y="0"/>
                  </a:lnTo>
                  <a:cubicBezTo>
                    <a:pt x="2567038" y="0"/>
                    <a:pt x="2687357" y="120319"/>
                    <a:pt x="2687357" y="268741"/>
                  </a:cubicBezTo>
                  <a:lnTo>
                    <a:pt x="2687357" y="1343673"/>
                  </a:lnTo>
                  <a:cubicBezTo>
                    <a:pt x="2687357" y="1492095"/>
                    <a:pt x="2567038" y="1612414"/>
                    <a:pt x="2418616" y="1612414"/>
                  </a:cubicBezTo>
                  <a:lnTo>
                    <a:pt x="268741" y="1612414"/>
                  </a:lnTo>
                  <a:cubicBezTo>
                    <a:pt x="120319" y="1612414"/>
                    <a:pt x="0" y="1492095"/>
                    <a:pt x="0" y="1343673"/>
                  </a:cubicBezTo>
                  <a:lnTo>
                    <a:pt x="0" y="268741"/>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170152" tIns="170152" rIns="170152" bIns="170152" numCol="1" spcCol="1270" anchor="ctr" anchorCtr="0">
              <a:noAutofit/>
            </a:bodyPr>
            <a:lstStyle/>
            <a:p>
              <a:pPr marL="0" lvl="0" indent="0" algn="ctr" defTabSz="1066800">
                <a:lnSpc>
                  <a:spcPct val="90000"/>
                </a:lnSpc>
                <a:spcBef>
                  <a:spcPct val="0"/>
                </a:spcBef>
                <a:spcAft>
                  <a:spcPct val="35000"/>
                </a:spcAft>
                <a:buNone/>
              </a:pPr>
              <a:r>
                <a:rPr lang="en-US" sz="2400" b="1" kern="1200"/>
                <a:t>Building-level special education administrator</a:t>
              </a:r>
            </a:p>
          </p:txBody>
        </p:sp>
      </p:grpSp>
    </p:spTree>
    <p:extLst>
      <p:ext uri="{BB962C8B-B14F-4D97-AF65-F5344CB8AC3E}">
        <p14:creationId xmlns:p14="http://schemas.microsoft.com/office/powerpoint/2010/main" val="330942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2A5C-DDFD-42C2-30AC-F596974BD625}"/>
              </a:ext>
            </a:extLst>
          </p:cNvPr>
          <p:cNvSpPr>
            <a:spLocks noGrp="1"/>
          </p:cNvSpPr>
          <p:nvPr>
            <p:ph type="ctrTitle"/>
          </p:nvPr>
        </p:nvSpPr>
        <p:spPr>
          <a:xfrm>
            <a:off x="381000" y="1703388"/>
            <a:ext cx="6861048" cy="2006600"/>
          </a:xfrm>
        </p:spPr>
        <p:txBody>
          <a:bodyPr/>
          <a:lstStyle/>
          <a:p>
            <a:r>
              <a:rPr lang="en-US"/>
              <a:t>IDEA Foundations: </a:t>
            </a:r>
            <a:br>
              <a:rPr lang="en-US"/>
            </a:br>
            <a:r>
              <a:rPr lang="en-US"/>
              <a:t>Legal Responsibilities</a:t>
            </a:r>
            <a:endParaRPr lang="en-US">
              <a:ea typeface="Open Sans"/>
            </a:endParaRPr>
          </a:p>
        </p:txBody>
      </p:sp>
      <p:sp>
        <p:nvSpPr>
          <p:cNvPr id="7" name="Subtitle 6">
            <a:extLst>
              <a:ext uri="{FF2B5EF4-FFF2-40B4-BE49-F238E27FC236}">
                <a16:creationId xmlns:a16="http://schemas.microsoft.com/office/drawing/2014/main" id="{BB3B718B-2191-A749-BB1B-106ED1BAB3E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AD2E976-923D-3FEA-358F-CC033B076AA7}"/>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64181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466B-5159-E9CA-CF50-401E7A388FC0}"/>
              </a:ext>
            </a:extLst>
          </p:cNvPr>
          <p:cNvSpPr>
            <a:spLocks noGrp="1"/>
          </p:cNvSpPr>
          <p:nvPr>
            <p:ph type="title"/>
          </p:nvPr>
        </p:nvSpPr>
        <p:spPr/>
        <p:txBody>
          <a:bodyPr/>
          <a:lstStyle/>
          <a:p>
            <a:r>
              <a:rPr lang="en-US"/>
              <a:t>What IDEA Requires of the LEA Representative</a:t>
            </a:r>
          </a:p>
        </p:txBody>
      </p:sp>
      <p:sp>
        <p:nvSpPr>
          <p:cNvPr id="3" name="Content Placeholder 2">
            <a:extLst>
              <a:ext uri="{FF2B5EF4-FFF2-40B4-BE49-F238E27FC236}">
                <a16:creationId xmlns:a16="http://schemas.microsoft.com/office/drawing/2014/main" id="{C0032578-E6D6-710F-DEE2-AEF9AADF963D}"/>
              </a:ext>
            </a:extLst>
          </p:cNvPr>
          <p:cNvSpPr>
            <a:spLocks noGrp="1"/>
          </p:cNvSpPr>
          <p:nvPr>
            <p:ph sz="quarter" idx="15"/>
          </p:nvPr>
        </p:nvSpPr>
        <p:spPr>
          <a:xfrm>
            <a:off x="381000" y="1280161"/>
            <a:ext cx="11414760" cy="472381"/>
          </a:xfrm>
        </p:spPr>
        <p:txBody>
          <a:bodyPr>
            <a:normAutofit/>
          </a:bodyPr>
          <a:lstStyle/>
          <a:p>
            <a:pPr marL="0" indent="0">
              <a:buNone/>
            </a:pPr>
            <a:r>
              <a:rPr lang="en-US" b="1"/>
              <a:t>Under IDEA </a:t>
            </a:r>
            <a:r>
              <a:rPr lang="pt-BR" b="1">
                <a:hlinkClick r:id="rId3"/>
              </a:rPr>
              <a:t>(34 C.F.R. §300.321(a)(4))</a:t>
            </a:r>
            <a:r>
              <a:rPr lang="pt-BR" b="1"/>
              <a:t>, </a:t>
            </a:r>
            <a:r>
              <a:rPr lang="en-US" b="1"/>
              <a:t>the LEA representative must:</a:t>
            </a:r>
          </a:p>
          <a:p>
            <a:pPr marL="0" indent="0">
              <a:buNone/>
            </a:pPr>
            <a:endParaRPr lang="en-US"/>
          </a:p>
        </p:txBody>
      </p:sp>
      <p:sp>
        <p:nvSpPr>
          <p:cNvPr id="4" name="Text Placeholder 3">
            <a:extLst>
              <a:ext uri="{FF2B5EF4-FFF2-40B4-BE49-F238E27FC236}">
                <a16:creationId xmlns:a16="http://schemas.microsoft.com/office/drawing/2014/main" id="{8348BF48-EA59-DD99-7675-4E862B7A7456}"/>
              </a:ext>
            </a:extLst>
          </p:cNvPr>
          <p:cNvSpPr>
            <a:spLocks noGrp="1"/>
          </p:cNvSpPr>
          <p:nvPr>
            <p:ph type="body" sz="quarter" idx="16"/>
          </p:nvPr>
        </p:nvSpPr>
        <p:spPr/>
        <p:txBody>
          <a:bodyPr/>
          <a:lstStyle/>
          <a:p>
            <a:r>
              <a:rPr lang="en-US"/>
              <a:t>Source: </a:t>
            </a:r>
            <a:r>
              <a:rPr lang="en-US">
                <a:hlinkClick r:id="rId3"/>
              </a:rPr>
              <a:t>https://sites.ed.gov/idea/regs/b/d/300.321</a:t>
            </a:r>
            <a:endParaRPr lang="en-US"/>
          </a:p>
          <a:p>
            <a:endParaRPr lang="en-US"/>
          </a:p>
        </p:txBody>
      </p:sp>
      <p:sp>
        <p:nvSpPr>
          <p:cNvPr id="5" name="Slide Number Placeholder 4">
            <a:extLst>
              <a:ext uri="{FF2B5EF4-FFF2-40B4-BE49-F238E27FC236}">
                <a16:creationId xmlns:a16="http://schemas.microsoft.com/office/drawing/2014/main" id="{50971D10-37FD-2D5D-5DD1-D433892F9D02}"/>
              </a:ext>
            </a:extLst>
          </p:cNvPr>
          <p:cNvSpPr>
            <a:spLocks noGrp="1"/>
          </p:cNvSpPr>
          <p:nvPr>
            <p:ph type="sldNum" sz="quarter" idx="14"/>
          </p:nvPr>
        </p:nvSpPr>
        <p:spPr/>
        <p:txBody>
          <a:bodyPr/>
          <a:lstStyle/>
          <a:p>
            <a:fld id="{99A20822-4A49-4D36-86E3-300BA48D3F00}" type="slidenum">
              <a:rPr lang="en-US" smtClean="0"/>
              <a:pPr/>
              <a:t>15</a:t>
            </a:fld>
            <a:endParaRPr lang="en-US"/>
          </a:p>
        </p:txBody>
      </p:sp>
      <p:grpSp>
        <p:nvGrpSpPr>
          <p:cNvPr id="6" name="Group 5">
            <a:extLst>
              <a:ext uri="{FF2B5EF4-FFF2-40B4-BE49-F238E27FC236}">
                <a16:creationId xmlns:a16="http://schemas.microsoft.com/office/drawing/2014/main" id="{31790BEC-021B-0DAF-B87A-5DCDB921E272}"/>
              </a:ext>
              <a:ext uri="{C183D7F6-B498-43B3-948B-1728B52AA6E4}">
                <adec:decorative xmlns:adec="http://schemas.microsoft.com/office/drawing/2017/decorative" val="1"/>
              </a:ext>
            </a:extLst>
          </p:cNvPr>
          <p:cNvGrpSpPr/>
          <p:nvPr/>
        </p:nvGrpSpPr>
        <p:grpSpPr>
          <a:xfrm>
            <a:off x="1170853" y="2881786"/>
            <a:ext cx="9989233" cy="1910797"/>
            <a:chOff x="2744483" y="1779779"/>
            <a:chExt cx="6655045" cy="1910797"/>
          </a:xfrm>
        </p:grpSpPr>
        <p:sp>
          <p:nvSpPr>
            <p:cNvPr id="7" name="Freeform: Shape 6">
              <a:extLst>
                <a:ext uri="{FF2B5EF4-FFF2-40B4-BE49-F238E27FC236}">
                  <a16:creationId xmlns:a16="http://schemas.microsoft.com/office/drawing/2014/main" id="{4C265E1E-706A-D426-BCD7-BC8B0104853C}"/>
                </a:ext>
              </a:extLst>
            </p:cNvPr>
            <p:cNvSpPr/>
            <p:nvPr/>
          </p:nvSpPr>
          <p:spPr>
            <a:xfrm>
              <a:off x="2744483" y="1779779"/>
              <a:ext cx="2107313" cy="1910797"/>
            </a:xfrm>
            <a:custGeom>
              <a:avLst/>
              <a:gdLst>
                <a:gd name="csX0" fmla="*/ 0 w 3184663"/>
                <a:gd name="csY0" fmla="*/ 318473 h 1910797"/>
                <a:gd name="csX1" fmla="*/ 318473 w 3184663"/>
                <a:gd name="csY1" fmla="*/ 0 h 1910797"/>
                <a:gd name="csX2" fmla="*/ 2866190 w 3184663"/>
                <a:gd name="csY2" fmla="*/ 0 h 1910797"/>
                <a:gd name="csX3" fmla="*/ 3184663 w 3184663"/>
                <a:gd name="csY3" fmla="*/ 318473 h 1910797"/>
                <a:gd name="csX4" fmla="*/ 3184663 w 3184663"/>
                <a:gd name="csY4" fmla="*/ 1592324 h 1910797"/>
                <a:gd name="csX5" fmla="*/ 2866190 w 3184663"/>
                <a:gd name="csY5" fmla="*/ 1910797 h 1910797"/>
                <a:gd name="csX6" fmla="*/ 318473 w 3184663"/>
                <a:gd name="csY6" fmla="*/ 1910797 h 1910797"/>
                <a:gd name="csX7" fmla="*/ 0 w 3184663"/>
                <a:gd name="csY7" fmla="*/ 1592324 h 1910797"/>
                <a:gd name="csX8" fmla="*/ 0 w 3184663"/>
                <a:gd name="csY8" fmla="*/ 318473 h 19107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4663" h="1910797">
                  <a:moveTo>
                    <a:pt x="0" y="318473"/>
                  </a:moveTo>
                  <a:cubicBezTo>
                    <a:pt x="0" y="142585"/>
                    <a:pt x="142585" y="0"/>
                    <a:pt x="318473" y="0"/>
                  </a:cubicBezTo>
                  <a:lnTo>
                    <a:pt x="2866190" y="0"/>
                  </a:lnTo>
                  <a:cubicBezTo>
                    <a:pt x="3042078" y="0"/>
                    <a:pt x="3184663" y="142585"/>
                    <a:pt x="3184663" y="318473"/>
                  </a:cubicBezTo>
                  <a:lnTo>
                    <a:pt x="3184663" y="1592324"/>
                  </a:lnTo>
                  <a:cubicBezTo>
                    <a:pt x="3184663" y="1768212"/>
                    <a:pt x="3042078" y="1910797"/>
                    <a:pt x="2866190" y="1910797"/>
                  </a:cubicBezTo>
                  <a:lnTo>
                    <a:pt x="318473" y="1910797"/>
                  </a:lnTo>
                  <a:cubicBezTo>
                    <a:pt x="142585" y="1910797"/>
                    <a:pt x="0" y="1768212"/>
                    <a:pt x="0" y="1592324"/>
                  </a:cubicBezTo>
                  <a:lnTo>
                    <a:pt x="0" y="31847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4717" tIns="184717" rIns="184717" bIns="184717" numCol="1" spcCol="1270" anchor="ctr" anchorCtr="0">
              <a:noAutofit/>
            </a:bodyPr>
            <a:lstStyle/>
            <a:p>
              <a:pPr marL="0" lvl="0" indent="0" algn="ctr" defTabSz="1066800">
                <a:lnSpc>
                  <a:spcPct val="90000"/>
                </a:lnSpc>
                <a:spcBef>
                  <a:spcPct val="0"/>
                </a:spcBef>
                <a:spcAft>
                  <a:spcPct val="35000"/>
                </a:spcAft>
                <a:buNone/>
              </a:pPr>
              <a:r>
                <a:rPr lang="en-US" sz="2400" b="0" i="0" kern="1200"/>
                <a:t>Be knowledgeable about the </a:t>
              </a:r>
              <a:r>
                <a:rPr lang="en-US" sz="2400" b="1" i="0" kern="1200"/>
                <a:t>general education curriculum</a:t>
              </a:r>
              <a:endParaRPr lang="en-US" sz="2400" b="1" kern="1200"/>
            </a:p>
          </p:txBody>
        </p:sp>
        <p:sp>
          <p:nvSpPr>
            <p:cNvPr id="9" name="Freeform: Shape 8">
              <a:extLst>
                <a:ext uri="{FF2B5EF4-FFF2-40B4-BE49-F238E27FC236}">
                  <a16:creationId xmlns:a16="http://schemas.microsoft.com/office/drawing/2014/main" id="{E0A665C2-2756-674E-5A53-6067474726DA}"/>
                </a:ext>
              </a:extLst>
            </p:cNvPr>
            <p:cNvSpPr/>
            <p:nvPr/>
          </p:nvSpPr>
          <p:spPr>
            <a:xfrm>
              <a:off x="4967129" y="1779779"/>
              <a:ext cx="2212302" cy="1910797"/>
            </a:xfrm>
            <a:custGeom>
              <a:avLst/>
              <a:gdLst>
                <a:gd name="csX0" fmla="*/ 0 w 3184663"/>
                <a:gd name="csY0" fmla="*/ 318473 h 1910797"/>
                <a:gd name="csX1" fmla="*/ 318473 w 3184663"/>
                <a:gd name="csY1" fmla="*/ 0 h 1910797"/>
                <a:gd name="csX2" fmla="*/ 2866190 w 3184663"/>
                <a:gd name="csY2" fmla="*/ 0 h 1910797"/>
                <a:gd name="csX3" fmla="*/ 3184663 w 3184663"/>
                <a:gd name="csY3" fmla="*/ 318473 h 1910797"/>
                <a:gd name="csX4" fmla="*/ 3184663 w 3184663"/>
                <a:gd name="csY4" fmla="*/ 1592324 h 1910797"/>
                <a:gd name="csX5" fmla="*/ 2866190 w 3184663"/>
                <a:gd name="csY5" fmla="*/ 1910797 h 1910797"/>
                <a:gd name="csX6" fmla="*/ 318473 w 3184663"/>
                <a:gd name="csY6" fmla="*/ 1910797 h 1910797"/>
                <a:gd name="csX7" fmla="*/ 0 w 3184663"/>
                <a:gd name="csY7" fmla="*/ 1592324 h 1910797"/>
                <a:gd name="csX8" fmla="*/ 0 w 3184663"/>
                <a:gd name="csY8" fmla="*/ 318473 h 19107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4663" h="1910797">
                  <a:moveTo>
                    <a:pt x="0" y="318473"/>
                  </a:moveTo>
                  <a:cubicBezTo>
                    <a:pt x="0" y="142585"/>
                    <a:pt x="142585" y="0"/>
                    <a:pt x="318473" y="0"/>
                  </a:cubicBezTo>
                  <a:lnTo>
                    <a:pt x="2866190" y="0"/>
                  </a:lnTo>
                  <a:cubicBezTo>
                    <a:pt x="3042078" y="0"/>
                    <a:pt x="3184663" y="142585"/>
                    <a:pt x="3184663" y="318473"/>
                  </a:cubicBezTo>
                  <a:lnTo>
                    <a:pt x="3184663" y="1592324"/>
                  </a:lnTo>
                  <a:cubicBezTo>
                    <a:pt x="3184663" y="1768212"/>
                    <a:pt x="3042078" y="1910797"/>
                    <a:pt x="2866190" y="1910797"/>
                  </a:cubicBezTo>
                  <a:lnTo>
                    <a:pt x="318473" y="1910797"/>
                  </a:lnTo>
                  <a:cubicBezTo>
                    <a:pt x="142585" y="1910797"/>
                    <a:pt x="0" y="1768212"/>
                    <a:pt x="0" y="1592324"/>
                  </a:cubicBezTo>
                  <a:lnTo>
                    <a:pt x="0" y="318473"/>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184717" tIns="184717" rIns="184717" bIns="184717" numCol="1" spcCol="1270" anchor="ctr" anchorCtr="0">
              <a:noAutofit/>
            </a:bodyPr>
            <a:lstStyle/>
            <a:p>
              <a:pPr marL="0" lvl="0" indent="0" algn="ctr" defTabSz="1066800">
                <a:lnSpc>
                  <a:spcPct val="90000"/>
                </a:lnSpc>
                <a:spcBef>
                  <a:spcPct val="0"/>
                </a:spcBef>
                <a:spcAft>
                  <a:spcPct val="35000"/>
                </a:spcAft>
                <a:buNone/>
              </a:pPr>
              <a:r>
                <a:rPr lang="en-US" sz="2400" b="0" i="0" kern="1200"/>
                <a:t>Be knowledgeable about the public agency's </a:t>
              </a:r>
              <a:r>
                <a:rPr lang="en-US" sz="2400" b="1" i="0" kern="1200"/>
                <a:t>available resources</a:t>
              </a:r>
              <a:endParaRPr lang="en-US" sz="2400" b="1" kern="1200"/>
            </a:p>
          </p:txBody>
        </p:sp>
        <p:sp>
          <p:nvSpPr>
            <p:cNvPr id="11" name="Freeform: Shape 10">
              <a:extLst>
                <a:ext uri="{FF2B5EF4-FFF2-40B4-BE49-F238E27FC236}">
                  <a16:creationId xmlns:a16="http://schemas.microsoft.com/office/drawing/2014/main" id="{4074E012-3A5A-27AD-314D-2D8F305BD5A8}"/>
                </a:ext>
              </a:extLst>
            </p:cNvPr>
            <p:cNvSpPr/>
            <p:nvPr/>
          </p:nvSpPr>
          <p:spPr>
            <a:xfrm>
              <a:off x="7292215" y="1779779"/>
              <a:ext cx="2107313" cy="1910797"/>
            </a:xfrm>
            <a:custGeom>
              <a:avLst/>
              <a:gdLst>
                <a:gd name="csX0" fmla="*/ 0 w 3184663"/>
                <a:gd name="csY0" fmla="*/ 318473 h 1910797"/>
                <a:gd name="csX1" fmla="*/ 318473 w 3184663"/>
                <a:gd name="csY1" fmla="*/ 0 h 1910797"/>
                <a:gd name="csX2" fmla="*/ 2866190 w 3184663"/>
                <a:gd name="csY2" fmla="*/ 0 h 1910797"/>
                <a:gd name="csX3" fmla="*/ 3184663 w 3184663"/>
                <a:gd name="csY3" fmla="*/ 318473 h 1910797"/>
                <a:gd name="csX4" fmla="*/ 3184663 w 3184663"/>
                <a:gd name="csY4" fmla="*/ 1592324 h 1910797"/>
                <a:gd name="csX5" fmla="*/ 2866190 w 3184663"/>
                <a:gd name="csY5" fmla="*/ 1910797 h 1910797"/>
                <a:gd name="csX6" fmla="*/ 318473 w 3184663"/>
                <a:gd name="csY6" fmla="*/ 1910797 h 1910797"/>
                <a:gd name="csX7" fmla="*/ 0 w 3184663"/>
                <a:gd name="csY7" fmla="*/ 1592324 h 1910797"/>
                <a:gd name="csX8" fmla="*/ 0 w 3184663"/>
                <a:gd name="csY8" fmla="*/ 318473 h 19107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4663" h="1910797">
                  <a:moveTo>
                    <a:pt x="0" y="318473"/>
                  </a:moveTo>
                  <a:cubicBezTo>
                    <a:pt x="0" y="142585"/>
                    <a:pt x="142585" y="0"/>
                    <a:pt x="318473" y="0"/>
                  </a:cubicBezTo>
                  <a:lnTo>
                    <a:pt x="2866190" y="0"/>
                  </a:lnTo>
                  <a:cubicBezTo>
                    <a:pt x="3042078" y="0"/>
                    <a:pt x="3184663" y="142585"/>
                    <a:pt x="3184663" y="318473"/>
                  </a:cubicBezTo>
                  <a:lnTo>
                    <a:pt x="3184663" y="1592324"/>
                  </a:lnTo>
                  <a:cubicBezTo>
                    <a:pt x="3184663" y="1768212"/>
                    <a:pt x="3042078" y="1910797"/>
                    <a:pt x="2866190" y="1910797"/>
                  </a:cubicBezTo>
                  <a:lnTo>
                    <a:pt x="318473" y="1910797"/>
                  </a:lnTo>
                  <a:cubicBezTo>
                    <a:pt x="142585" y="1910797"/>
                    <a:pt x="0" y="1768212"/>
                    <a:pt x="0" y="1592324"/>
                  </a:cubicBezTo>
                  <a:lnTo>
                    <a:pt x="0" y="318473"/>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184717" tIns="184717" rIns="184717" bIns="184717" numCol="1" spcCol="1270" anchor="ctr" anchorCtr="0">
              <a:noAutofit/>
            </a:bodyPr>
            <a:lstStyle/>
            <a:p>
              <a:pPr marL="0" lvl="0" indent="0" algn="ctr" defTabSz="1066800">
                <a:lnSpc>
                  <a:spcPct val="90000"/>
                </a:lnSpc>
                <a:spcBef>
                  <a:spcPct val="0"/>
                </a:spcBef>
                <a:spcAft>
                  <a:spcPct val="35000"/>
                </a:spcAft>
                <a:buNone/>
              </a:pPr>
              <a:r>
                <a:rPr lang="en-US" sz="2400" b="0" i="0" kern="1200"/>
                <a:t>Be qualified to provide or supervise </a:t>
              </a:r>
              <a:r>
                <a:rPr lang="en-US" sz="2400" b="1" i="0" kern="1200"/>
                <a:t>specially designed instruction</a:t>
              </a:r>
              <a:endParaRPr lang="en-US" sz="2400" kern="1200"/>
            </a:p>
          </p:txBody>
        </p:sp>
      </p:grpSp>
    </p:spTree>
    <p:extLst>
      <p:ext uri="{BB962C8B-B14F-4D97-AF65-F5344CB8AC3E}">
        <p14:creationId xmlns:p14="http://schemas.microsoft.com/office/powerpoint/2010/main" val="266119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C316-7253-BB5D-F847-143261DAB5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B5A305-A0BD-6C16-B36A-909EC19EC9A9}"/>
              </a:ext>
            </a:extLst>
          </p:cNvPr>
          <p:cNvSpPr>
            <a:spLocks noGrp="1"/>
          </p:cNvSpPr>
          <p:nvPr>
            <p:ph type="title"/>
          </p:nvPr>
        </p:nvSpPr>
        <p:spPr>
          <a:xfrm>
            <a:off x="396875" y="0"/>
            <a:ext cx="11247438" cy="799851"/>
          </a:xfrm>
        </p:spPr>
        <p:txBody>
          <a:bodyPr anchor="b">
            <a:normAutofit/>
          </a:bodyPr>
          <a:lstStyle/>
          <a:p>
            <a:r>
              <a:rPr lang="en-US" kern="0">
                <a:ea typeface="Open Sans"/>
              </a:rPr>
              <a:t>An LEA Representative’s Actions…</a:t>
            </a:r>
          </a:p>
        </p:txBody>
      </p:sp>
      <p:sp>
        <p:nvSpPr>
          <p:cNvPr id="5" name="Slide Number Placeholder 4">
            <a:extLst>
              <a:ext uri="{FF2B5EF4-FFF2-40B4-BE49-F238E27FC236}">
                <a16:creationId xmlns:a16="http://schemas.microsoft.com/office/drawing/2014/main" id="{9E7F127A-041A-AB7E-A090-818CD4C95849}"/>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16</a:t>
            </a:fld>
            <a:endParaRPr lang="en-US"/>
          </a:p>
        </p:txBody>
      </p:sp>
      <p:graphicFrame>
        <p:nvGraphicFramePr>
          <p:cNvPr id="2" name="Diagram 1">
            <a:extLst>
              <a:ext uri="{FF2B5EF4-FFF2-40B4-BE49-F238E27FC236}">
                <a16:creationId xmlns:a16="http://schemas.microsoft.com/office/drawing/2014/main" id="{17265406-277F-710C-E6B9-5BC05A3B88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004425"/>
              </p:ext>
            </p:extLst>
          </p:nvPr>
        </p:nvGraphicFramePr>
        <p:xfrm>
          <a:off x="566057" y="959370"/>
          <a:ext cx="10592086" cy="5066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51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1B073-5F1B-BBD1-468A-A42A95E243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071BC2-6D24-820B-6F24-D5A3BE83F1C7}"/>
              </a:ext>
            </a:extLst>
          </p:cNvPr>
          <p:cNvSpPr>
            <a:spLocks noGrp="1"/>
          </p:cNvSpPr>
          <p:nvPr>
            <p:ph type="title"/>
          </p:nvPr>
        </p:nvSpPr>
        <p:spPr>
          <a:xfrm>
            <a:off x="396123" y="110981"/>
            <a:ext cx="11247438" cy="1108075"/>
          </a:xfrm>
        </p:spPr>
        <p:txBody>
          <a:bodyPr anchor="b">
            <a:normAutofit/>
          </a:bodyPr>
          <a:lstStyle/>
          <a:p>
            <a:r>
              <a:rPr lang="en-US" kern="0">
                <a:ea typeface="Open Sans"/>
              </a:rPr>
              <a:t>What roles do LEA representatives play in meetings?</a:t>
            </a:r>
          </a:p>
        </p:txBody>
      </p:sp>
      <p:grpSp>
        <p:nvGrpSpPr>
          <p:cNvPr id="3" name="Group 2">
            <a:extLst>
              <a:ext uri="{FF2B5EF4-FFF2-40B4-BE49-F238E27FC236}">
                <a16:creationId xmlns:a16="http://schemas.microsoft.com/office/drawing/2014/main" id="{39DDC015-77B0-B769-C3E9-50AB6B8896A0}"/>
              </a:ext>
              <a:ext uri="{C183D7F6-B498-43B3-948B-1728B52AA6E4}">
                <adec:decorative xmlns:adec="http://schemas.microsoft.com/office/drawing/2017/decorative" val="1"/>
              </a:ext>
            </a:extLst>
          </p:cNvPr>
          <p:cNvGrpSpPr/>
          <p:nvPr/>
        </p:nvGrpSpPr>
        <p:grpSpPr>
          <a:xfrm>
            <a:off x="400414" y="1712564"/>
            <a:ext cx="11405542" cy="3269178"/>
            <a:chOff x="400414" y="1712564"/>
            <a:chExt cx="11405542" cy="3269178"/>
          </a:xfrm>
        </p:grpSpPr>
        <p:sp>
          <p:nvSpPr>
            <p:cNvPr id="4" name="Freeform: Shape 3">
              <a:extLst>
                <a:ext uri="{FF2B5EF4-FFF2-40B4-BE49-F238E27FC236}">
                  <a16:creationId xmlns:a16="http://schemas.microsoft.com/office/drawing/2014/main" id="{3F1B7300-86B7-85C6-24DF-34893AB14A19}"/>
                </a:ext>
              </a:extLst>
            </p:cNvPr>
            <p:cNvSpPr/>
            <p:nvPr/>
          </p:nvSpPr>
          <p:spPr>
            <a:xfrm>
              <a:off x="400414" y="1712564"/>
              <a:ext cx="2580439" cy="918131"/>
            </a:xfrm>
            <a:custGeom>
              <a:avLst/>
              <a:gdLst>
                <a:gd name="csX0" fmla="*/ 153025 w 2580439"/>
                <a:gd name="csY0" fmla="*/ 0 h 918131"/>
                <a:gd name="csX1" fmla="*/ 2427414 w 2580439"/>
                <a:gd name="csY1" fmla="*/ 0 h 918131"/>
                <a:gd name="csX2" fmla="*/ 2580439 w 2580439"/>
                <a:gd name="csY2" fmla="*/ 153025 h 918131"/>
                <a:gd name="csX3" fmla="*/ 2580439 w 2580439"/>
                <a:gd name="csY3" fmla="*/ 918131 h 918131"/>
                <a:gd name="csX4" fmla="*/ 2580439 w 2580439"/>
                <a:gd name="csY4" fmla="*/ 918131 h 918131"/>
                <a:gd name="csX5" fmla="*/ 0 w 2580439"/>
                <a:gd name="csY5" fmla="*/ 918131 h 918131"/>
                <a:gd name="csX6" fmla="*/ 0 w 2580439"/>
                <a:gd name="csY6" fmla="*/ 918131 h 918131"/>
                <a:gd name="csX7" fmla="*/ 0 w 2580439"/>
                <a:gd name="csY7" fmla="*/ 153025 h 918131"/>
                <a:gd name="csX8" fmla="*/ 153025 w 2580439"/>
                <a:gd name="csY8" fmla="*/ 0 h 9181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439" h="918131">
                  <a:moveTo>
                    <a:pt x="153025" y="0"/>
                  </a:moveTo>
                  <a:lnTo>
                    <a:pt x="2427414" y="0"/>
                  </a:lnTo>
                  <a:cubicBezTo>
                    <a:pt x="2511927" y="0"/>
                    <a:pt x="2580439" y="68512"/>
                    <a:pt x="2580439" y="153025"/>
                  </a:cubicBezTo>
                  <a:lnTo>
                    <a:pt x="2580439" y="918131"/>
                  </a:lnTo>
                  <a:lnTo>
                    <a:pt x="2580439" y="918131"/>
                  </a:lnTo>
                  <a:lnTo>
                    <a:pt x="0" y="918131"/>
                  </a:lnTo>
                  <a:lnTo>
                    <a:pt x="0" y="918131"/>
                  </a:lnTo>
                  <a:lnTo>
                    <a:pt x="0" y="153025"/>
                  </a:lnTo>
                  <a:cubicBezTo>
                    <a:pt x="0" y="68512"/>
                    <a:pt x="68512" y="0"/>
                    <a:pt x="153025"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1283" tIns="134227" rIns="201283" bIns="89408" numCol="1" spcCol="1270" anchor="ctr" anchorCtr="0">
              <a:noAutofit/>
            </a:bodyPr>
            <a:lstStyle/>
            <a:p>
              <a:pPr marL="0" lvl="0" indent="0" algn="ctr" defTabSz="977900">
                <a:lnSpc>
                  <a:spcPct val="90000"/>
                </a:lnSpc>
                <a:spcBef>
                  <a:spcPct val="0"/>
                </a:spcBef>
                <a:spcAft>
                  <a:spcPct val="35000"/>
                </a:spcAft>
                <a:buNone/>
              </a:pPr>
              <a:r>
                <a:rPr lang="en-US" sz="2200" b="1" kern="1200"/>
                <a:t>Educational Leader</a:t>
              </a:r>
            </a:p>
          </p:txBody>
        </p:sp>
        <p:sp>
          <p:nvSpPr>
            <p:cNvPr id="6" name="Freeform: Shape 5">
              <a:extLst>
                <a:ext uri="{FF2B5EF4-FFF2-40B4-BE49-F238E27FC236}">
                  <a16:creationId xmlns:a16="http://schemas.microsoft.com/office/drawing/2014/main" id="{D808AE53-5CE1-BD6F-B432-00AB11C88AEA}"/>
                </a:ext>
              </a:extLst>
            </p:cNvPr>
            <p:cNvSpPr/>
            <p:nvPr/>
          </p:nvSpPr>
          <p:spPr>
            <a:xfrm>
              <a:off x="400414" y="2630696"/>
              <a:ext cx="2580439" cy="2351046"/>
            </a:xfrm>
            <a:custGeom>
              <a:avLst/>
              <a:gdLst>
                <a:gd name="csX0" fmla="*/ 0 w 2580439"/>
                <a:gd name="csY0" fmla="*/ 0 h 2351046"/>
                <a:gd name="csX1" fmla="*/ 2580439 w 2580439"/>
                <a:gd name="csY1" fmla="*/ 0 h 2351046"/>
                <a:gd name="csX2" fmla="*/ 2580439 w 2580439"/>
                <a:gd name="csY2" fmla="*/ 2351046 h 2351046"/>
                <a:gd name="csX3" fmla="*/ 0 w 2580439"/>
                <a:gd name="csY3" fmla="*/ 2351046 h 2351046"/>
                <a:gd name="csX4" fmla="*/ 0 w 2580439"/>
                <a:gd name="csY4" fmla="*/ 0 h 2351046"/>
              </a:gdLst>
              <a:ahLst/>
              <a:cxnLst>
                <a:cxn ang="0">
                  <a:pos x="csX0" y="csY0"/>
                </a:cxn>
                <a:cxn ang="0">
                  <a:pos x="csX1" y="csY1"/>
                </a:cxn>
                <a:cxn ang="0">
                  <a:pos x="csX2" y="csY2"/>
                </a:cxn>
                <a:cxn ang="0">
                  <a:pos x="csX3" y="csY3"/>
                </a:cxn>
                <a:cxn ang="0">
                  <a:pos x="csX4" y="csY4"/>
                </a:cxn>
              </a:cxnLst>
              <a:rect l="l" t="t" r="r" b="b"/>
              <a:pathLst>
                <a:path w="2580439" h="2351046">
                  <a:moveTo>
                    <a:pt x="0" y="0"/>
                  </a:moveTo>
                  <a:lnTo>
                    <a:pt x="2580439" y="0"/>
                  </a:lnTo>
                  <a:lnTo>
                    <a:pt x="2580439" y="2351046"/>
                  </a:lnTo>
                  <a:lnTo>
                    <a:pt x="0" y="2351046"/>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buNone/>
              </a:pPr>
              <a:r>
                <a:rPr lang="en-US" sz="2200" kern="1200"/>
                <a:t>Guides the </a:t>
              </a:r>
              <a:br>
                <a:rPr lang="en-US" sz="2200" kern="1200"/>
              </a:br>
              <a:r>
                <a:rPr lang="en-US" sz="2200" kern="1200"/>
                <a:t>team in IEP development. </a:t>
              </a:r>
            </a:p>
          </p:txBody>
        </p:sp>
        <p:sp>
          <p:nvSpPr>
            <p:cNvPr id="8" name="Freeform: Shape 7">
              <a:extLst>
                <a:ext uri="{FF2B5EF4-FFF2-40B4-BE49-F238E27FC236}">
                  <a16:creationId xmlns:a16="http://schemas.microsoft.com/office/drawing/2014/main" id="{A69CCE1D-7673-A2EF-AA74-A188B4E7BED9}"/>
                </a:ext>
              </a:extLst>
            </p:cNvPr>
            <p:cNvSpPr/>
            <p:nvPr/>
          </p:nvSpPr>
          <p:spPr>
            <a:xfrm>
              <a:off x="3342115" y="1712564"/>
              <a:ext cx="2580439" cy="918131"/>
            </a:xfrm>
            <a:custGeom>
              <a:avLst/>
              <a:gdLst>
                <a:gd name="csX0" fmla="*/ 153025 w 2580439"/>
                <a:gd name="csY0" fmla="*/ 0 h 918131"/>
                <a:gd name="csX1" fmla="*/ 2427414 w 2580439"/>
                <a:gd name="csY1" fmla="*/ 0 h 918131"/>
                <a:gd name="csX2" fmla="*/ 2580439 w 2580439"/>
                <a:gd name="csY2" fmla="*/ 153025 h 918131"/>
                <a:gd name="csX3" fmla="*/ 2580439 w 2580439"/>
                <a:gd name="csY3" fmla="*/ 918131 h 918131"/>
                <a:gd name="csX4" fmla="*/ 2580439 w 2580439"/>
                <a:gd name="csY4" fmla="*/ 918131 h 918131"/>
                <a:gd name="csX5" fmla="*/ 0 w 2580439"/>
                <a:gd name="csY5" fmla="*/ 918131 h 918131"/>
                <a:gd name="csX6" fmla="*/ 0 w 2580439"/>
                <a:gd name="csY6" fmla="*/ 918131 h 918131"/>
                <a:gd name="csX7" fmla="*/ 0 w 2580439"/>
                <a:gd name="csY7" fmla="*/ 153025 h 918131"/>
                <a:gd name="csX8" fmla="*/ 153025 w 2580439"/>
                <a:gd name="csY8" fmla="*/ 0 h 9181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439" h="918131">
                  <a:moveTo>
                    <a:pt x="153025" y="0"/>
                  </a:moveTo>
                  <a:lnTo>
                    <a:pt x="2427414" y="0"/>
                  </a:lnTo>
                  <a:cubicBezTo>
                    <a:pt x="2511927" y="0"/>
                    <a:pt x="2580439" y="68512"/>
                    <a:pt x="2580439" y="153025"/>
                  </a:cubicBezTo>
                  <a:lnTo>
                    <a:pt x="2580439" y="918131"/>
                  </a:lnTo>
                  <a:lnTo>
                    <a:pt x="2580439" y="918131"/>
                  </a:lnTo>
                  <a:lnTo>
                    <a:pt x="0" y="918131"/>
                  </a:lnTo>
                  <a:lnTo>
                    <a:pt x="0" y="918131"/>
                  </a:lnTo>
                  <a:lnTo>
                    <a:pt x="0" y="153025"/>
                  </a:lnTo>
                  <a:cubicBezTo>
                    <a:pt x="0" y="68512"/>
                    <a:pt x="68512" y="0"/>
                    <a:pt x="153025" y="0"/>
                  </a:cubicBezTo>
                  <a:close/>
                </a:path>
              </a:pathLst>
            </a:custGeom>
          </p:spPr>
          <p:style>
            <a:lnRef idx="2">
              <a:schemeClr val="accent2">
                <a:hueOff val="-1842612"/>
                <a:satOff val="-21378"/>
                <a:lumOff val="3268"/>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201283" tIns="134227" rIns="201283" bIns="89408" numCol="1" spcCol="1270" anchor="ctr" anchorCtr="0">
              <a:noAutofit/>
            </a:bodyPr>
            <a:lstStyle/>
            <a:p>
              <a:pPr marL="0" lvl="0" indent="0" algn="ctr" defTabSz="977900">
                <a:lnSpc>
                  <a:spcPct val="90000"/>
                </a:lnSpc>
                <a:spcBef>
                  <a:spcPct val="0"/>
                </a:spcBef>
                <a:spcAft>
                  <a:spcPct val="35000"/>
                </a:spcAft>
                <a:buNone/>
              </a:pPr>
              <a:r>
                <a:rPr lang="en-US" sz="2200" b="1" kern="1200"/>
                <a:t>Collaborative Team Member</a:t>
              </a:r>
            </a:p>
          </p:txBody>
        </p:sp>
        <p:sp>
          <p:nvSpPr>
            <p:cNvPr id="10" name="Freeform: Shape 9">
              <a:extLst>
                <a:ext uri="{FF2B5EF4-FFF2-40B4-BE49-F238E27FC236}">
                  <a16:creationId xmlns:a16="http://schemas.microsoft.com/office/drawing/2014/main" id="{55BA4661-D606-4268-41C3-7C19F8A27612}"/>
                </a:ext>
              </a:extLst>
            </p:cNvPr>
            <p:cNvSpPr/>
            <p:nvPr/>
          </p:nvSpPr>
          <p:spPr>
            <a:xfrm>
              <a:off x="3342115" y="2630696"/>
              <a:ext cx="2580439" cy="2351046"/>
            </a:xfrm>
            <a:custGeom>
              <a:avLst/>
              <a:gdLst>
                <a:gd name="csX0" fmla="*/ 0 w 2580439"/>
                <a:gd name="csY0" fmla="*/ 0 h 2351046"/>
                <a:gd name="csX1" fmla="*/ 2580439 w 2580439"/>
                <a:gd name="csY1" fmla="*/ 0 h 2351046"/>
                <a:gd name="csX2" fmla="*/ 2580439 w 2580439"/>
                <a:gd name="csY2" fmla="*/ 2351046 h 2351046"/>
                <a:gd name="csX3" fmla="*/ 0 w 2580439"/>
                <a:gd name="csY3" fmla="*/ 2351046 h 2351046"/>
                <a:gd name="csX4" fmla="*/ 0 w 2580439"/>
                <a:gd name="csY4" fmla="*/ 0 h 2351046"/>
              </a:gdLst>
              <a:ahLst/>
              <a:cxnLst>
                <a:cxn ang="0">
                  <a:pos x="csX0" y="csY0"/>
                </a:cxn>
                <a:cxn ang="0">
                  <a:pos x="csX1" y="csY1"/>
                </a:cxn>
                <a:cxn ang="0">
                  <a:pos x="csX2" y="csY2"/>
                </a:cxn>
                <a:cxn ang="0">
                  <a:pos x="csX3" y="csY3"/>
                </a:cxn>
                <a:cxn ang="0">
                  <a:pos x="csX4" y="csY4"/>
                </a:cxn>
              </a:cxnLst>
              <a:rect l="l" t="t" r="r" b="b"/>
              <a:pathLst>
                <a:path w="2580439" h="2351046">
                  <a:moveTo>
                    <a:pt x="0" y="0"/>
                  </a:moveTo>
                  <a:lnTo>
                    <a:pt x="2580439" y="0"/>
                  </a:lnTo>
                  <a:lnTo>
                    <a:pt x="2580439" y="2351046"/>
                  </a:lnTo>
                  <a:lnTo>
                    <a:pt x="0" y="2351046"/>
                  </a:lnTo>
                  <a:lnTo>
                    <a:pt x="0" y="0"/>
                  </a:lnTo>
                  <a:close/>
                </a:path>
              </a:pathLst>
            </a:custGeom>
          </p:spPr>
          <p:style>
            <a:lnRef idx="2">
              <a:schemeClr val="accent2">
                <a:tint val="40000"/>
                <a:alpha val="90000"/>
                <a:hueOff val="-1899064"/>
                <a:satOff val="-1640"/>
                <a:lumOff val="50"/>
                <a:alphaOff val="0"/>
              </a:schemeClr>
            </a:lnRef>
            <a:fillRef idx="1">
              <a:schemeClr val="accent2">
                <a:tint val="40000"/>
                <a:alpha val="90000"/>
                <a:hueOff val="-1899064"/>
                <a:satOff val="-1640"/>
                <a:lumOff val="50"/>
                <a:alphaOff val="0"/>
              </a:schemeClr>
            </a:fillRef>
            <a:effectRef idx="0">
              <a:schemeClr val="accent2">
                <a:tint val="40000"/>
                <a:alpha val="90000"/>
                <a:hueOff val="-1899064"/>
                <a:satOff val="-1640"/>
                <a:lumOff val="5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buNone/>
              </a:pPr>
              <a:r>
                <a:rPr lang="en-US" sz="2200" kern="1200"/>
                <a:t>Participates actively in IEP discussion.</a:t>
              </a:r>
            </a:p>
          </p:txBody>
        </p:sp>
        <p:sp>
          <p:nvSpPr>
            <p:cNvPr id="11" name="Freeform: Shape 10">
              <a:extLst>
                <a:ext uri="{FF2B5EF4-FFF2-40B4-BE49-F238E27FC236}">
                  <a16:creationId xmlns:a16="http://schemas.microsoft.com/office/drawing/2014/main" id="{5CDB96F1-C9C6-29BC-2769-86D328FAF152}"/>
                </a:ext>
              </a:extLst>
            </p:cNvPr>
            <p:cNvSpPr/>
            <p:nvPr/>
          </p:nvSpPr>
          <p:spPr>
            <a:xfrm>
              <a:off x="6283816" y="1712564"/>
              <a:ext cx="2580439" cy="918131"/>
            </a:xfrm>
            <a:custGeom>
              <a:avLst/>
              <a:gdLst>
                <a:gd name="csX0" fmla="*/ 153025 w 2580439"/>
                <a:gd name="csY0" fmla="*/ 0 h 918131"/>
                <a:gd name="csX1" fmla="*/ 2427414 w 2580439"/>
                <a:gd name="csY1" fmla="*/ 0 h 918131"/>
                <a:gd name="csX2" fmla="*/ 2580439 w 2580439"/>
                <a:gd name="csY2" fmla="*/ 153025 h 918131"/>
                <a:gd name="csX3" fmla="*/ 2580439 w 2580439"/>
                <a:gd name="csY3" fmla="*/ 918131 h 918131"/>
                <a:gd name="csX4" fmla="*/ 2580439 w 2580439"/>
                <a:gd name="csY4" fmla="*/ 918131 h 918131"/>
                <a:gd name="csX5" fmla="*/ 0 w 2580439"/>
                <a:gd name="csY5" fmla="*/ 918131 h 918131"/>
                <a:gd name="csX6" fmla="*/ 0 w 2580439"/>
                <a:gd name="csY6" fmla="*/ 918131 h 918131"/>
                <a:gd name="csX7" fmla="*/ 0 w 2580439"/>
                <a:gd name="csY7" fmla="*/ 153025 h 918131"/>
                <a:gd name="csX8" fmla="*/ 153025 w 2580439"/>
                <a:gd name="csY8" fmla="*/ 0 h 9181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439" h="918131">
                  <a:moveTo>
                    <a:pt x="153025" y="0"/>
                  </a:moveTo>
                  <a:lnTo>
                    <a:pt x="2427414" y="0"/>
                  </a:lnTo>
                  <a:cubicBezTo>
                    <a:pt x="2511927" y="0"/>
                    <a:pt x="2580439" y="68512"/>
                    <a:pt x="2580439" y="153025"/>
                  </a:cubicBezTo>
                  <a:lnTo>
                    <a:pt x="2580439" y="918131"/>
                  </a:lnTo>
                  <a:lnTo>
                    <a:pt x="2580439" y="918131"/>
                  </a:lnTo>
                  <a:lnTo>
                    <a:pt x="0" y="918131"/>
                  </a:lnTo>
                  <a:lnTo>
                    <a:pt x="0" y="918131"/>
                  </a:lnTo>
                  <a:lnTo>
                    <a:pt x="0" y="153025"/>
                  </a:lnTo>
                  <a:cubicBezTo>
                    <a:pt x="0" y="68512"/>
                    <a:pt x="68512" y="0"/>
                    <a:pt x="153025" y="0"/>
                  </a:cubicBezTo>
                  <a:close/>
                </a:path>
              </a:pathLst>
            </a:custGeom>
          </p:spPr>
          <p:style>
            <a:lnRef idx="2">
              <a:schemeClr val="accent2">
                <a:hueOff val="-3685223"/>
                <a:satOff val="-42755"/>
                <a:lumOff val="6536"/>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201283" tIns="134227" rIns="201283" bIns="89408" numCol="1" spcCol="1270" anchor="ctr" anchorCtr="0">
              <a:noAutofit/>
            </a:bodyPr>
            <a:lstStyle/>
            <a:p>
              <a:pPr marL="0" lvl="0" indent="0" algn="ctr" defTabSz="977900">
                <a:lnSpc>
                  <a:spcPct val="90000"/>
                </a:lnSpc>
                <a:spcBef>
                  <a:spcPct val="0"/>
                </a:spcBef>
                <a:spcAft>
                  <a:spcPct val="35000"/>
                </a:spcAft>
                <a:buNone/>
              </a:pPr>
              <a:r>
                <a:rPr lang="en-US" sz="2200" b="1" kern="1200"/>
                <a:t>Knowledge Expert</a:t>
              </a:r>
            </a:p>
          </p:txBody>
        </p:sp>
        <p:sp>
          <p:nvSpPr>
            <p:cNvPr id="12" name="Freeform: Shape 11">
              <a:extLst>
                <a:ext uri="{FF2B5EF4-FFF2-40B4-BE49-F238E27FC236}">
                  <a16:creationId xmlns:a16="http://schemas.microsoft.com/office/drawing/2014/main" id="{D5DA6CF5-24DD-CD3E-EAE9-4EB74984CCED}"/>
                </a:ext>
              </a:extLst>
            </p:cNvPr>
            <p:cNvSpPr/>
            <p:nvPr/>
          </p:nvSpPr>
          <p:spPr>
            <a:xfrm>
              <a:off x="6283816" y="2630696"/>
              <a:ext cx="2580439" cy="2351046"/>
            </a:xfrm>
            <a:custGeom>
              <a:avLst/>
              <a:gdLst>
                <a:gd name="csX0" fmla="*/ 0 w 2580439"/>
                <a:gd name="csY0" fmla="*/ 0 h 2351046"/>
                <a:gd name="csX1" fmla="*/ 2580439 w 2580439"/>
                <a:gd name="csY1" fmla="*/ 0 h 2351046"/>
                <a:gd name="csX2" fmla="*/ 2580439 w 2580439"/>
                <a:gd name="csY2" fmla="*/ 2351046 h 2351046"/>
                <a:gd name="csX3" fmla="*/ 0 w 2580439"/>
                <a:gd name="csY3" fmla="*/ 2351046 h 2351046"/>
                <a:gd name="csX4" fmla="*/ 0 w 2580439"/>
                <a:gd name="csY4" fmla="*/ 0 h 2351046"/>
              </a:gdLst>
              <a:ahLst/>
              <a:cxnLst>
                <a:cxn ang="0">
                  <a:pos x="csX0" y="csY0"/>
                </a:cxn>
                <a:cxn ang="0">
                  <a:pos x="csX1" y="csY1"/>
                </a:cxn>
                <a:cxn ang="0">
                  <a:pos x="csX2" y="csY2"/>
                </a:cxn>
                <a:cxn ang="0">
                  <a:pos x="csX3" y="csY3"/>
                </a:cxn>
                <a:cxn ang="0">
                  <a:pos x="csX4" y="csY4"/>
                </a:cxn>
              </a:cxnLst>
              <a:rect l="l" t="t" r="r" b="b"/>
              <a:pathLst>
                <a:path w="2580439" h="2351046">
                  <a:moveTo>
                    <a:pt x="0" y="0"/>
                  </a:moveTo>
                  <a:lnTo>
                    <a:pt x="2580439" y="0"/>
                  </a:lnTo>
                  <a:lnTo>
                    <a:pt x="2580439" y="2351046"/>
                  </a:lnTo>
                  <a:lnTo>
                    <a:pt x="0" y="2351046"/>
                  </a:lnTo>
                  <a:lnTo>
                    <a:pt x="0" y="0"/>
                  </a:lnTo>
                  <a:close/>
                </a:path>
              </a:pathLst>
            </a:custGeom>
          </p:spPr>
          <p:style>
            <a:lnRef idx="2">
              <a:schemeClr val="accent2">
                <a:tint val="40000"/>
                <a:alpha val="90000"/>
                <a:hueOff val="-3798129"/>
                <a:satOff val="-3281"/>
                <a:lumOff val="100"/>
                <a:alphaOff val="0"/>
              </a:schemeClr>
            </a:lnRef>
            <a:fillRef idx="1">
              <a:schemeClr val="accent2">
                <a:tint val="40000"/>
                <a:alpha val="90000"/>
                <a:hueOff val="-3798129"/>
                <a:satOff val="-3281"/>
                <a:lumOff val="100"/>
                <a:alphaOff val="0"/>
              </a:schemeClr>
            </a:fillRef>
            <a:effectRef idx="0">
              <a:schemeClr val="accent2">
                <a:tint val="40000"/>
                <a:alpha val="90000"/>
                <a:hueOff val="-3798129"/>
                <a:satOff val="-3281"/>
                <a:lumOff val="10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buNone/>
              </a:pPr>
              <a:r>
                <a:rPr lang="en-US" sz="2200" kern="1200"/>
                <a:t>Brings awareness of and influence on systems that support IEP implementation. </a:t>
              </a:r>
            </a:p>
          </p:txBody>
        </p:sp>
        <p:sp>
          <p:nvSpPr>
            <p:cNvPr id="13" name="Freeform: Shape 12">
              <a:extLst>
                <a:ext uri="{FF2B5EF4-FFF2-40B4-BE49-F238E27FC236}">
                  <a16:creationId xmlns:a16="http://schemas.microsoft.com/office/drawing/2014/main" id="{E0DC0C94-6797-EE2C-A2B3-F6447AFE8095}"/>
                </a:ext>
              </a:extLst>
            </p:cNvPr>
            <p:cNvSpPr/>
            <p:nvPr/>
          </p:nvSpPr>
          <p:spPr>
            <a:xfrm>
              <a:off x="9225517" y="1712564"/>
              <a:ext cx="2580439" cy="918131"/>
            </a:xfrm>
            <a:custGeom>
              <a:avLst/>
              <a:gdLst>
                <a:gd name="csX0" fmla="*/ 153025 w 2580439"/>
                <a:gd name="csY0" fmla="*/ 0 h 918131"/>
                <a:gd name="csX1" fmla="*/ 2427414 w 2580439"/>
                <a:gd name="csY1" fmla="*/ 0 h 918131"/>
                <a:gd name="csX2" fmla="*/ 2580439 w 2580439"/>
                <a:gd name="csY2" fmla="*/ 153025 h 918131"/>
                <a:gd name="csX3" fmla="*/ 2580439 w 2580439"/>
                <a:gd name="csY3" fmla="*/ 918131 h 918131"/>
                <a:gd name="csX4" fmla="*/ 2580439 w 2580439"/>
                <a:gd name="csY4" fmla="*/ 918131 h 918131"/>
                <a:gd name="csX5" fmla="*/ 0 w 2580439"/>
                <a:gd name="csY5" fmla="*/ 918131 h 918131"/>
                <a:gd name="csX6" fmla="*/ 0 w 2580439"/>
                <a:gd name="csY6" fmla="*/ 918131 h 918131"/>
                <a:gd name="csX7" fmla="*/ 0 w 2580439"/>
                <a:gd name="csY7" fmla="*/ 153025 h 918131"/>
                <a:gd name="csX8" fmla="*/ 153025 w 2580439"/>
                <a:gd name="csY8" fmla="*/ 0 h 9181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439" h="918131">
                  <a:moveTo>
                    <a:pt x="153025" y="0"/>
                  </a:moveTo>
                  <a:lnTo>
                    <a:pt x="2427414" y="0"/>
                  </a:lnTo>
                  <a:cubicBezTo>
                    <a:pt x="2511927" y="0"/>
                    <a:pt x="2580439" y="68512"/>
                    <a:pt x="2580439" y="153025"/>
                  </a:cubicBezTo>
                  <a:lnTo>
                    <a:pt x="2580439" y="918131"/>
                  </a:lnTo>
                  <a:lnTo>
                    <a:pt x="2580439" y="918131"/>
                  </a:lnTo>
                  <a:lnTo>
                    <a:pt x="0" y="918131"/>
                  </a:lnTo>
                  <a:lnTo>
                    <a:pt x="0" y="918131"/>
                  </a:lnTo>
                  <a:lnTo>
                    <a:pt x="0" y="153025"/>
                  </a:lnTo>
                  <a:cubicBezTo>
                    <a:pt x="0" y="68512"/>
                    <a:pt x="68512" y="0"/>
                    <a:pt x="153025" y="0"/>
                  </a:cubicBezTo>
                  <a:close/>
                </a:path>
              </a:pathLst>
            </a:custGeom>
          </p:spPr>
          <p:style>
            <a:lnRef idx="2">
              <a:schemeClr val="accent2">
                <a:hueOff val="-5527835"/>
                <a:satOff val="-64133"/>
                <a:lumOff val="9804"/>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201283" tIns="134227" rIns="201283" bIns="89408" numCol="1" spcCol="1270" anchor="ctr" anchorCtr="0">
              <a:noAutofit/>
            </a:bodyPr>
            <a:lstStyle/>
            <a:p>
              <a:pPr marL="0" lvl="0" indent="0" algn="ctr" defTabSz="977900">
                <a:lnSpc>
                  <a:spcPct val="90000"/>
                </a:lnSpc>
                <a:spcBef>
                  <a:spcPct val="0"/>
                </a:spcBef>
                <a:spcAft>
                  <a:spcPct val="35000"/>
                </a:spcAft>
                <a:buNone/>
              </a:pPr>
              <a:r>
                <a:rPr lang="en-US" sz="2200" b="1" kern="1200"/>
                <a:t>Decision-Maker</a:t>
              </a:r>
            </a:p>
          </p:txBody>
        </p:sp>
        <p:sp>
          <p:nvSpPr>
            <p:cNvPr id="14" name="Freeform: Shape 13">
              <a:extLst>
                <a:ext uri="{FF2B5EF4-FFF2-40B4-BE49-F238E27FC236}">
                  <a16:creationId xmlns:a16="http://schemas.microsoft.com/office/drawing/2014/main" id="{E875D3CB-F007-A8F0-6791-EAF10DD0C2E8}"/>
                </a:ext>
              </a:extLst>
            </p:cNvPr>
            <p:cNvSpPr/>
            <p:nvPr/>
          </p:nvSpPr>
          <p:spPr>
            <a:xfrm>
              <a:off x="9225517" y="2630696"/>
              <a:ext cx="2580439" cy="2351046"/>
            </a:xfrm>
            <a:custGeom>
              <a:avLst/>
              <a:gdLst>
                <a:gd name="csX0" fmla="*/ 0 w 2580439"/>
                <a:gd name="csY0" fmla="*/ 0 h 2351046"/>
                <a:gd name="csX1" fmla="*/ 2580439 w 2580439"/>
                <a:gd name="csY1" fmla="*/ 0 h 2351046"/>
                <a:gd name="csX2" fmla="*/ 2580439 w 2580439"/>
                <a:gd name="csY2" fmla="*/ 2351046 h 2351046"/>
                <a:gd name="csX3" fmla="*/ 0 w 2580439"/>
                <a:gd name="csY3" fmla="*/ 2351046 h 2351046"/>
                <a:gd name="csX4" fmla="*/ 0 w 2580439"/>
                <a:gd name="csY4" fmla="*/ 0 h 2351046"/>
              </a:gdLst>
              <a:ahLst/>
              <a:cxnLst>
                <a:cxn ang="0">
                  <a:pos x="csX0" y="csY0"/>
                </a:cxn>
                <a:cxn ang="0">
                  <a:pos x="csX1" y="csY1"/>
                </a:cxn>
                <a:cxn ang="0">
                  <a:pos x="csX2" y="csY2"/>
                </a:cxn>
                <a:cxn ang="0">
                  <a:pos x="csX3" y="csY3"/>
                </a:cxn>
                <a:cxn ang="0">
                  <a:pos x="csX4" y="csY4"/>
                </a:cxn>
              </a:cxnLst>
              <a:rect l="l" t="t" r="r" b="b"/>
              <a:pathLst>
                <a:path w="2580439" h="2351046">
                  <a:moveTo>
                    <a:pt x="0" y="0"/>
                  </a:moveTo>
                  <a:lnTo>
                    <a:pt x="2580439" y="0"/>
                  </a:lnTo>
                  <a:lnTo>
                    <a:pt x="2580439" y="2351046"/>
                  </a:lnTo>
                  <a:lnTo>
                    <a:pt x="0" y="2351046"/>
                  </a:lnTo>
                  <a:lnTo>
                    <a:pt x="0" y="0"/>
                  </a:lnTo>
                  <a:close/>
                </a:path>
              </a:pathLst>
            </a:custGeom>
          </p:spPr>
          <p:style>
            <a:lnRef idx="2">
              <a:schemeClr val="accent2">
                <a:tint val="40000"/>
                <a:alpha val="90000"/>
                <a:hueOff val="-5697193"/>
                <a:satOff val="-4921"/>
                <a:lumOff val="150"/>
                <a:alphaOff val="0"/>
              </a:schemeClr>
            </a:lnRef>
            <a:fillRef idx="1">
              <a:schemeClr val="accent2">
                <a:tint val="40000"/>
                <a:alpha val="90000"/>
                <a:hueOff val="-5697193"/>
                <a:satOff val="-4921"/>
                <a:lumOff val="150"/>
                <a:alphaOff val="0"/>
              </a:schemeClr>
            </a:fillRef>
            <a:effectRef idx="0">
              <a:schemeClr val="accent2">
                <a:tint val="40000"/>
                <a:alpha val="90000"/>
                <a:hueOff val="-5697193"/>
                <a:satOff val="-4921"/>
                <a:lumOff val="15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buNone/>
              </a:pPr>
              <a:r>
                <a:rPr lang="en-US" sz="2200" kern="1200"/>
                <a:t>Has the authority to commit services and supports on behalf of the district.</a:t>
              </a:r>
            </a:p>
          </p:txBody>
        </p:sp>
      </p:grpSp>
      <p:sp>
        <p:nvSpPr>
          <p:cNvPr id="5" name="Slide Number Placeholder 4">
            <a:extLst>
              <a:ext uri="{FF2B5EF4-FFF2-40B4-BE49-F238E27FC236}">
                <a16:creationId xmlns:a16="http://schemas.microsoft.com/office/drawing/2014/main" id="{110247A6-6595-CFBE-613C-677958EC36C2}"/>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17</a:t>
            </a:fld>
            <a:endParaRPr lang="en-US"/>
          </a:p>
        </p:txBody>
      </p:sp>
      <p:sp>
        <p:nvSpPr>
          <p:cNvPr id="9" name="Text Placeholder 8">
            <a:extLst>
              <a:ext uri="{FF2B5EF4-FFF2-40B4-BE49-F238E27FC236}">
                <a16:creationId xmlns:a16="http://schemas.microsoft.com/office/drawing/2014/main" id="{213164DF-DC99-FF3C-B419-6232F7BE0FD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45779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A6F7-A91A-EDDE-0FF1-8C198D1A8DA9}"/>
              </a:ext>
            </a:extLst>
          </p:cNvPr>
          <p:cNvSpPr>
            <a:spLocks noGrp="1"/>
          </p:cNvSpPr>
          <p:nvPr>
            <p:ph type="title"/>
          </p:nvPr>
        </p:nvSpPr>
        <p:spPr/>
        <p:txBody>
          <a:bodyPr/>
          <a:lstStyle/>
          <a:p>
            <a:r>
              <a:rPr lang="en-US"/>
              <a:t>The Principal's Role</a:t>
            </a:r>
          </a:p>
        </p:txBody>
      </p:sp>
      <p:graphicFrame>
        <p:nvGraphicFramePr>
          <p:cNvPr id="6" name="Content Placeholder 5">
            <a:extLst>
              <a:ext uri="{FF2B5EF4-FFF2-40B4-BE49-F238E27FC236}">
                <a16:creationId xmlns:a16="http://schemas.microsoft.com/office/drawing/2014/main" id="{78DBD06A-8BA5-51D6-8920-8DF09982A1D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242969863"/>
              </p:ext>
            </p:extLst>
          </p:nvPr>
        </p:nvGraphicFramePr>
        <p:xfrm>
          <a:off x="381000" y="1280160"/>
          <a:ext cx="11414760" cy="4554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659E014-F279-37FA-652C-0936E3DE7250}"/>
              </a:ext>
            </a:extLst>
          </p:cNvPr>
          <p:cNvSpPr>
            <a:spLocks noGrp="1"/>
          </p:cNvSpPr>
          <p:nvPr>
            <p:ph type="sldNum" sz="quarter" idx="12"/>
          </p:nvPr>
        </p:nvSpPr>
        <p:spPr/>
        <p:txBody>
          <a:bodyPr/>
          <a:lstStyle/>
          <a:p>
            <a:fld id="{99A20822-4A49-4D36-86E3-300BA48D3F00}" type="slidenum">
              <a:rPr lang="en-US" smtClean="0"/>
              <a:t>18</a:t>
            </a:fld>
            <a:endParaRPr lang="en-US"/>
          </a:p>
        </p:txBody>
      </p:sp>
    </p:spTree>
    <p:extLst>
      <p:ext uri="{BB962C8B-B14F-4D97-AF65-F5344CB8AC3E}">
        <p14:creationId xmlns:p14="http://schemas.microsoft.com/office/powerpoint/2010/main" val="178848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5878-A48B-6805-B0C7-6F4630880A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C336A8-001C-D94B-BF73-08DE80DD7C6F}"/>
              </a:ext>
            </a:extLst>
          </p:cNvPr>
          <p:cNvSpPr>
            <a:spLocks noGrp="1"/>
          </p:cNvSpPr>
          <p:nvPr>
            <p:ph type="title"/>
          </p:nvPr>
        </p:nvSpPr>
        <p:spPr/>
        <p:txBody>
          <a:bodyPr/>
          <a:lstStyle/>
          <a:p>
            <a:r>
              <a:rPr lang="en-US" kern="0"/>
              <a:t>LEA Representative Resources</a:t>
            </a:r>
          </a:p>
        </p:txBody>
      </p:sp>
      <p:sp>
        <p:nvSpPr>
          <p:cNvPr id="5" name="Slide Number Placeholder 4">
            <a:extLst>
              <a:ext uri="{FF2B5EF4-FFF2-40B4-BE49-F238E27FC236}">
                <a16:creationId xmlns:a16="http://schemas.microsoft.com/office/drawing/2014/main" id="{A0974B1B-9528-0504-BC53-7ED245B92F37}"/>
              </a:ext>
            </a:extLst>
          </p:cNvPr>
          <p:cNvSpPr>
            <a:spLocks noGrp="1"/>
          </p:cNvSpPr>
          <p:nvPr>
            <p:ph type="sldNum" sz="quarter" idx="12"/>
          </p:nvPr>
        </p:nvSpPr>
        <p:spPr>
          <a:xfrm>
            <a:off x="11649973" y="6585203"/>
            <a:ext cx="147476" cy="153888"/>
          </a:xfrm>
        </p:spPr>
        <p:txBody>
          <a:bodyPr/>
          <a:lstStyle/>
          <a:p>
            <a:fld id="{99A20822-4A49-4D36-86E3-300BA48D3F00}" type="slidenum">
              <a:rPr lang="en-US" kern="0" smtClean="0"/>
              <a:pPr/>
              <a:t>19</a:t>
            </a:fld>
            <a:endParaRPr lang="en-US" kern="0"/>
          </a:p>
        </p:txBody>
      </p:sp>
      <p:sp>
        <p:nvSpPr>
          <p:cNvPr id="9" name="Text Placeholder 8">
            <a:extLst>
              <a:ext uri="{FF2B5EF4-FFF2-40B4-BE49-F238E27FC236}">
                <a16:creationId xmlns:a16="http://schemas.microsoft.com/office/drawing/2014/main" id="{F7762DFD-7698-A593-CAC0-5AFFBAB3436B}"/>
              </a:ext>
            </a:extLst>
          </p:cNvPr>
          <p:cNvSpPr>
            <a:spLocks noGrp="1"/>
          </p:cNvSpPr>
          <p:nvPr>
            <p:ph type="body" sz="quarter" idx="16"/>
          </p:nvPr>
        </p:nvSpPr>
        <p:spPr/>
        <p:txBody>
          <a:bodyPr/>
          <a:lstStyle/>
          <a:p>
            <a:endParaRPr lang="en-US" kern="0"/>
          </a:p>
        </p:txBody>
      </p:sp>
      <p:grpSp>
        <p:nvGrpSpPr>
          <p:cNvPr id="22" name="Group 21">
            <a:extLst>
              <a:ext uri="{FF2B5EF4-FFF2-40B4-BE49-F238E27FC236}">
                <a16:creationId xmlns:a16="http://schemas.microsoft.com/office/drawing/2014/main" id="{CC6431D9-F5BF-F7B2-18BF-31A8D3AFC0AB}"/>
              </a:ext>
              <a:ext uri="{C183D7F6-B498-43B3-948B-1728B52AA6E4}">
                <adec:decorative xmlns:adec="http://schemas.microsoft.com/office/drawing/2017/decorative" val="1"/>
              </a:ext>
            </a:extLst>
          </p:cNvPr>
          <p:cNvGrpSpPr/>
          <p:nvPr/>
        </p:nvGrpSpPr>
        <p:grpSpPr>
          <a:xfrm>
            <a:off x="763668" y="1423767"/>
            <a:ext cx="3443287" cy="3843338"/>
            <a:chOff x="685800" y="1371600"/>
            <a:chExt cx="3443287" cy="3843338"/>
          </a:xfrm>
        </p:grpSpPr>
        <p:sp>
          <p:nvSpPr>
            <p:cNvPr id="2" name="Rectangle: Rounded Corners 1">
              <a:extLst>
                <a:ext uri="{FF2B5EF4-FFF2-40B4-BE49-F238E27FC236}">
                  <a16:creationId xmlns:a16="http://schemas.microsoft.com/office/drawing/2014/main" id="{A44935CC-ADB2-E8BB-A6D5-94A793C91B55}"/>
                </a:ext>
              </a:extLst>
            </p:cNvPr>
            <p:cNvSpPr/>
            <p:nvPr/>
          </p:nvSpPr>
          <p:spPr>
            <a:xfrm>
              <a:off x="685800" y="1371600"/>
              <a:ext cx="3443287" cy="3843338"/>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ED46B6A-68A5-F2B7-DBC1-5021993E196A}"/>
                </a:ext>
              </a:extLst>
            </p:cNvPr>
            <p:cNvSpPr txBox="1"/>
            <p:nvPr/>
          </p:nvSpPr>
          <p:spPr>
            <a:xfrm>
              <a:off x="1055593" y="1515548"/>
              <a:ext cx="2830607" cy="923330"/>
            </a:xfrm>
            <a:prstGeom prst="rect">
              <a:avLst/>
            </a:prstGeom>
            <a:noFill/>
          </p:spPr>
          <p:txBody>
            <a:bodyPr wrap="square" rtlCol="0">
              <a:spAutoFit/>
            </a:bodyPr>
            <a:lstStyle>
              <a:defPPr>
                <a:defRPr lang="en-US"/>
              </a:defPPr>
              <a:lvl1pPr>
                <a:defRPr b="1" kern="0">
                  <a:solidFill>
                    <a:srgbClr val="34303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007186"/>
                  </a:solidFill>
                </a:rPr>
                <a:t>CPIR: A Representative of the School System on the IEP Team</a:t>
              </a:r>
            </a:p>
          </p:txBody>
        </p:sp>
      </p:grpSp>
      <p:grpSp>
        <p:nvGrpSpPr>
          <p:cNvPr id="18" name="Group 17">
            <a:extLst>
              <a:ext uri="{FF2B5EF4-FFF2-40B4-BE49-F238E27FC236}">
                <a16:creationId xmlns:a16="http://schemas.microsoft.com/office/drawing/2014/main" id="{D20FAB00-FD14-811C-DBB0-FA4D951A0708}"/>
              </a:ext>
              <a:ext uri="{C183D7F6-B498-43B3-948B-1728B52AA6E4}">
                <adec:decorative xmlns:adec="http://schemas.microsoft.com/office/drawing/2017/decorative" val="1"/>
              </a:ext>
            </a:extLst>
          </p:cNvPr>
          <p:cNvGrpSpPr/>
          <p:nvPr/>
        </p:nvGrpSpPr>
        <p:grpSpPr>
          <a:xfrm>
            <a:off x="4609411" y="1371599"/>
            <a:ext cx="3443286" cy="3843337"/>
            <a:chOff x="4385787" y="1371599"/>
            <a:chExt cx="3443286" cy="3843337"/>
          </a:xfrm>
        </p:grpSpPr>
        <p:sp>
          <p:nvSpPr>
            <p:cNvPr id="3" name="Rectangle: Rounded Corners 2">
              <a:extLst>
                <a:ext uri="{FF2B5EF4-FFF2-40B4-BE49-F238E27FC236}">
                  <a16:creationId xmlns:a16="http://schemas.microsoft.com/office/drawing/2014/main" id="{6D63D275-D31B-3CCC-E31C-E52181B4177D}"/>
                </a:ext>
              </a:extLst>
            </p:cNvPr>
            <p:cNvSpPr/>
            <p:nvPr/>
          </p:nvSpPr>
          <p:spPr>
            <a:xfrm>
              <a:off x="4385787" y="1371599"/>
              <a:ext cx="3443286" cy="3843337"/>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EA183F3-C222-27C6-4234-0C81138020A0}"/>
                </a:ext>
              </a:extLst>
            </p:cNvPr>
            <p:cNvSpPr txBox="1"/>
            <p:nvPr/>
          </p:nvSpPr>
          <p:spPr>
            <a:xfrm>
              <a:off x="4680696" y="1515548"/>
              <a:ext cx="2951519" cy="646331"/>
            </a:xfrm>
            <a:prstGeom prst="rect">
              <a:avLst/>
            </a:prstGeom>
            <a:noFill/>
          </p:spPr>
          <p:txBody>
            <a:bodyPr wrap="square" rtlCol="0">
              <a:spAutoFit/>
            </a:bodyPr>
            <a:lstStyle>
              <a:defPPr>
                <a:defRPr lang="en-US"/>
              </a:defPPr>
              <a:lvl1pPr>
                <a:defRPr b="1" kern="0">
                  <a:solidFill>
                    <a:srgbClr val="007186"/>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IRIS Center: The Multidisciplinary Team  </a:t>
              </a:r>
            </a:p>
          </p:txBody>
        </p:sp>
      </p:grpSp>
      <p:grpSp>
        <p:nvGrpSpPr>
          <p:cNvPr id="16" name="Group 15">
            <a:extLst>
              <a:ext uri="{FF2B5EF4-FFF2-40B4-BE49-F238E27FC236}">
                <a16:creationId xmlns:a16="http://schemas.microsoft.com/office/drawing/2014/main" id="{73E81BA1-850A-A584-C7DB-492DE5058C7E}"/>
              </a:ext>
              <a:ext uri="{C183D7F6-B498-43B3-948B-1728B52AA6E4}">
                <adec:decorative xmlns:adec="http://schemas.microsoft.com/office/drawing/2017/decorative" val="1"/>
              </a:ext>
            </a:extLst>
          </p:cNvPr>
          <p:cNvGrpSpPr/>
          <p:nvPr/>
        </p:nvGrpSpPr>
        <p:grpSpPr>
          <a:xfrm>
            <a:off x="8375333" y="1389369"/>
            <a:ext cx="3420427" cy="3843337"/>
            <a:chOff x="8085773" y="1371599"/>
            <a:chExt cx="3420427" cy="3843337"/>
          </a:xfrm>
        </p:grpSpPr>
        <p:sp>
          <p:nvSpPr>
            <p:cNvPr id="4" name="Rectangle: Rounded Corners 3">
              <a:extLst>
                <a:ext uri="{FF2B5EF4-FFF2-40B4-BE49-F238E27FC236}">
                  <a16:creationId xmlns:a16="http://schemas.microsoft.com/office/drawing/2014/main" id="{ACB157B4-1317-B61A-3BC9-EFE1C26F5153}"/>
                </a:ext>
              </a:extLst>
            </p:cNvPr>
            <p:cNvSpPr/>
            <p:nvPr/>
          </p:nvSpPr>
          <p:spPr>
            <a:xfrm>
              <a:off x="8085773" y="1371599"/>
              <a:ext cx="3420427" cy="3843337"/>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F9EBEDD5-4702-4A62-2320-B0FC5E824A67}"/>
                </a:ext>
              </a:extLst>
            </p:cNvPr>
            <p:cNvSpPr txBox="1"/>
            <p:nvPr/>
          </p:nvSpPr>
          <p:spPr>
            <a:xfrm>
              <a:off x="8380682" y="1405997"/>
              <a:ext cx="2830607" cy="1477328"/>
            </a:xfrm>
            <a:prstGeom prst="rect">
              <a:avLst/>
            </a:prstGeom>
            <a:noFill/>
          </p:spPr>
          <p:txBody>
            <a:bodyPr wrap="square" rtlCol="0">
              <a:spAutoFit/>
            </a:bodyPr>
            <a:lstStyle>
              <a:defPPr>
                <a:defRPr lang="en-US"/>
              </a:defPPr>
              <a:lvl1pPr>
                <a:defRPr b="1" kern="0">
                  <a:solidFill>
                    <a:srgbClr val="007186"/>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IRIS Center: How Admin Can Support the Development and Implementation of High-Quality IEPs</a:t>
              </a:r>
            </a:p>
          </p:txBody>
        </p:sp>
      </p:grpSp>
      <p:pic>
        <p:nvPicPr>
          <p:cNvPr id="24" name="Picture 23" descr="Center for Parent Information and Resources Logo">
            <a:extLst>
              <a:ext uri="{FF2B5EF4-FFF2-40B4-BE49-F238E27FC236}">
                <a16:creationId xmlns:a16="http://schemas.microsoft.com/office/drawing/2014/main" id="{15BA8C3F-6647-FB8F-E4BA-3115C4B1DB62}"/>
              </a:ext>
            </a:extLst>
          </p:cNvPr>
          <p:cNvPicPr>
            <a:picLocks noChangeAspect="1"/>
          </p:cNvPicPr>
          <p:nvPr/>
        </p:nvPicPr>
        <p:blipFill>
          <a:blip r:embed="rId3"/>
          <a:stretch>
            <a:fillRect/>
          </a:stretch>
        </p:blipFill>
        <p:spPr>
          <a:xfrm>
            <a:off x="1227509" y="2505333"/>
            <a:ext cx="1835244" cy="933498"/>
          </a:xfrm>
          <a:prstGeom prst="rect">
            <a:avLst/>
          </a:prstGeom>
        </p:spPr>
      </p:pic>
      <p:pic>
        <p:nvPicPr>
          <p:cNvPr id="26" name="Picture 25" descr="Screenshot of CPIR webpage">
            <a:extLst>
              <a:ext uri="{FF2B5EF4-FFF2-40B4-BE49-F238E27FC236}">
                <a16:creationId xmlns:a16="http://schemas.microsoft.com/office/drawing/2014/main" id="{A14B7968-47A0-8CFA-497D-34713021412D}"/>
              </a:ext>
            </a:extLst>
          </p:cNvPr>
          <p:cNvPicPr>
            <a:picLocks noChangeAspect="1"/>
          </p:cNvPicPr>
          <p:nvPr/>
        </p:nvPicPr>
        <p:blipFill>
          <a:blip r:embed="rId4"/>
          <a:stretch>
            <a:fillRect/>
          </a:stretch>
        </p:blipFill>
        <p:spPr>
          <a:xfrm>
            <a:off x="913224" y="3253278"/>
            <a:ext cx="3144892" cy="784229"/>
          </a:xfrm>
          <a:prstGeom prst="rect">
            <a:avLst/>
          </a:prstGeom>
        </p:spPr>
      </p:pic>
      <p:pic>
        <p:nvPicPr>
          <p:cNvPr id="32" name="Picture 31" descr="IRIS Center webpage">
            <a:extLst>
              <a:ext uri="{FF2B5EF4-FFF2-40B4-BE49-F238E27FC236}">
                <a16:creationId xmlns:a16="http://schemas.microsoft.com/office/drawing/2014/main" id="{4FD662EB-2DF2-D53D-D2D0-1B1E39015BF3}"/>
              </a:ext>
            </a:extLst>
          </p:cNvPr>
          <p:cNvPicPr>
            <a:picLocks noChangeAspect="1"/>
          </p:cNvPicPr>
          <p:nvPr/>
        </p:nvPicPr>
        <p:blipFill>
          <a:blip r:embed="rId5"/>
          <a:stretch>
            <a:fillRect/>
          </a:stretch>
        </p:blipFill>
        <p:spPr>
          <a:xfrm>
            <a:off x="4857926" y="2179444"/>
            <a:ext cx="2877001" cy="1858063"/>
          </a:xfrm>
          <a:prstGeom prst="rect">
            <a:avLst/>
          </a:prstGeom>
        </p:spPr>
      </p:pic>
      <p:pic>
        <p:nvPicPr>
          <p:cNvPr id="28" name="Picture 27" descr="IRIS Center website screenshot">
            <a:extLst>
              <a:ext uri="{FF2B5EF4-FFF2-40B4-BE49-F238E27FC236}">
                <a16:creationId xmlns:a16="http://schemas.microsoft.com/office/drawing/2014/main" id="{1694A3EF-AFAA-6FFD-BB28-E930417E2D00}"/>
              </a:ext>
            </a:extLst>
          </p:cNvPr>
          <p:cNvPicPr>
            <a:picLocks noChangeAspect="1"/>
          </p:cNvPicPr>
          <p:nvPr/>
        </p:nvPicPr>
        <p:blipFill>
          <a:blip r:embed="rId6"/>
          <a:stretch>
            <a:fillRect/>
          </a:stretch>
        </p:blipFill>
        <p:spPr>
          <a:xfrm>
            <a:off x="5725893" y="2851001"/>
            <a:ext cx="2303943" cy="1680712"/>
          </a:xfrm>
          <a:prstGeom prst="rect">
            <a:avLst/>
          </a:prstGeom>
        </p:spPr>
      </p:pic>
      <p:pic>
        <p:nvPicPr>
          <p:cNvPr id="34" name="Picture 33" descr="IRIS Center Module Screenshot">
            <a:extLst>
              <a:ext uri="{FF2B5EF4-FFF2-40B4-BE49-F238E27FC236}">
                <a16:creationId xmlns:a16="http://schemas.microsoft.com/office/drawing/2014/main" id="{163C1A99-1C74-6A5A-CADB-5AAFA48FD768}"/>
              </a:ext>
            </a:extLst>
          </p:cNvPr>
          <p:cNvPicPr>
            <a:picLocks noChangeAspect="1"/>
          </p:cNvPicPr>
          <p:nvPr/>
        </p:nvPicPr>
        <p:blipFill>
          <a:blip r:embed="rId7"/>
          <a:stretch>
            <a:fillRect/>
          </a:stretch>
        </p:blipFill>
        <p:spPr>
          <a:xfrm>
            <a:off x="8851409" y="2935493"/>
            <a:ext cx="2614472" cy="1902805"/>
          </a:xfrm>
          <a:prstGeom prst="rect">
            <a:avLst/>
          </a:prstGeom>
        </p:spPr>
      </p:pic>
      <p:pic>
        <p:nvPicPr>
          <p:cNvPr id="10" name="Picture 9">
            <a:extLst>
              <a:ext uri="{FF2B5EF4-FFF2-40B4-BE49-F238E27FC236}">
                <a16:creationId xmlns:a16="http://schemas.microsoft.com/office/drawing/2014/main" id="{53D5EA66-1764-1100-B5FA-DE1BBE85F60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63033" y="4501248"/>
            <a:ext cx="1250826" cy="1250826"/>
          </a:xfrm>
          <a:prstGeom prst="rect">
            <a:avLst/>
          </a:prstGeom>
          <a:solidFill>
            <a:srgbClr val="EAF3FA"/>
          </a:solidFill>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70A17EF-0016-239A-46EF-37F325152F44}"/>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9240" y="4470307"/>
            <a:ext cx="1281767" cy="1281767"/>
          </a:xfrm>
          <a:prstGeom prst="rect">
            <a:avLst/>
          </a:prstGeom>
          <a:solidFill>
            <a:srgbClr val="EAF3FA"/>
          </a:solidFill>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BD4688B-6F02-835E-9F9B-E0112886766E}"/>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3657" y="4485777"/>
            <a:ext cx="1281767" cy="1281767"/>
          </a:xfrm>
          <a:prstGeom prst="rect">
            <a:avLst/>
          </a:prstGeom>
          <a:solidFill>
            <a:srgbClr val="EAF3FA"/>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150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9F9D-A4D7-58CD-E50A-CF3017D43883}"/>
              </a:ext>
            </a:extLst>
          </p:cNvPr>
          <p:cNvSpPr>
            <a:spLocks noGrp="1"/>
          </p:cNvSpPr>
          <p:nvPr>
            <p:ph type="ctrTitle"/>
          </p:nvPr>
        </p:nvSpPr>
        <p:spPr>
          <a:xfrm>
            <a:off x="285750" y="423096"/>
            <a:ext cx="7933378" cy="1286311"/>
          </a:xfrm>
        </p:spPr>
        <p:txBody>
          <a:bodyPr>
            <a:normAutofit/>
          </a:bodyPr>
          <a:lstStyle/>
          <a:p>
            <a:r>
              <a:rPr lang="en-US" sz="3600"/>
              <a:t>Virtual Meeting/Conference Recording Notice</a:t>
            </a:r>
            <a:endParaRPr lang="en-US" sz="3600">
              <a:ea typeface="Open Sans"/>
            </a:endParaRPr>
          </a:p>
        </p:txBody>
      </p:sp>
      <p:sp>
        <p:nvSpPr>
          <p:cNvPr id="3" name="TextBox 2">
            <a:extLst>
              <a:ext uri="{FF2B5EF4-FFF2-40B4-BE49-F238E27FC236}">
                <a16:creationId xmlns:a16="http://schemas.microsoft.com/office/drawing/2014/main" id="{6F3780CC-B1F3-0C7B-E4E0-C20E1FDE7BF9}"/>
              </a:ext>
            </a:extLst>
          </p:cNvPr>
          <p:cNvSpPr txBox="1"/>
          <p:nvPr/>
        </p:nvSpPr>
        <p:spPr>
          <a:xfrm>
            <a:off x="289984" y="2057400"/>
            <a:ext cx="7918450"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000000"/>
                </a:solidFill>
                <a:latin typeface="Calibri"/>
                <a:cs typeface="Calibri"/>
              </a:rPr>
              <a:t>The American Institutes for Research® (AIR®) allows for the recording of audio, visuals, participants, and other information sent, verbalized, or utilized during business-related meetings. By joining a meeting, you automatically consent to such recordings. Any participant who prefers to participate via audio only should disable their video camera so only their audio will be captured. External AI bots are prohibited unless specifically authorized. Video and/or audio recordings of </a:t>
            </a:r>
            <a:r>
              <a:rPr lang="en-US" sz="2200">
                <a:latin typeface="Calibri"/>
                <a:ea typeface="Open Sans"/>
                <a:cs typeface="Calibri"/>
              </a:rPr>
              <a:t>any AIR session shall not be transmitted to </a:t>
            </a:r>
            <a:r>
              <a:rPr lang="en-US" sz="2200">
                <a:solidFill>
                  <a:srgbClr val="000000"/>
                </a:solidFill>
                <a:latin typeface="Calibri"/>
                <a:cs typeface="Calibri"/>
              </a:rPr>
              <a:t>an external third party without the permission of AIR.</a:t>
            </a:r>
            <a:endParaRPr lang="en-US"/>
          </a:p>
          <a:p>
            <a:r>
              <a:rPr lang="en-US" sz="2400">
                <a:solidFill>
                  <a:srgbClr val="343F49"/>
                </a:solidFill>
              </a:rPr>
              <a:t> </a:t>
            </a:r>
            <a:r>
              <a:rPr lang="en-US" sz="2400">
                <a:ea typeface="Open Sans"/>
                <a:cs typeface="Open Sans"/>
              </a:rPr>
              <a:t>​</a:t>
            </a:r>
            <a:endParaRPr lang="en-US">
              <a:ea typeface="Open Sans"/>
              <a:cs typeface="Open Sans"/>
            </a:endParaRPr>
          </a:p>
        </p:txBody>
      </p:sp>
    </p:spTree>
    <p:extLst>
      <p:ext uri="{BB962C8B-B14F-4D97-AF65-F5344CB8AC3E}">
        <p14:creationId xmlns:p14="http://schemas.microsoft.com/office/powerpoint/2010/main" val="17597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550D-11EF-9893-A45B-5DF50A857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38443-528F-BD0A-7037-AA91BD474DD8}"/>
              </a:ext>
            </a:extLst>
          </p:cNvPr>
          <p:cNvSpPr>
            <a:spLocks noGrp="1"/>
          </p:cNvSpPr>
          <p:nvPr>
            <p:ph type="ctrTitle"/>
          </p:nvPr>
        </p:nvSpPr>
        <p:spPr>
          <a:xfrm>
            <a:off x="381000" y="1714263"/>
            <a:ext cx="7902778" cy="1995394"/>
          </a:xfrm>
        </p:spPr>
        <p:txBody>
          <a:bodyPr>
            <a:normAutofit/>
          </a:bodyPr>
          <a:lstStyle/>
          <a:p>
            <a:r>
              <a:rPr lang="en-US">
                <a:solidFill>
                  <a:srgbClr val="C04B26"/>
                </a:solidFill>
                <a:latin typeface="Open Sans"/>
                <a:ea typeface="Open Sans"/>
              </a:rPr>
              <a:t>Common Obstacles and Challenges</a:t>
            </a:r>
          </a:p>
        </p:txBody>
      </p:sp>
      <p:sp>
        <p:nvSpPr>
          <p:cNvPr id="3" name="Subtitle 2">
            <a:extLst>
              <a:ext uri="{FF2B5EF4-FFF2-40B4-BE49-F238E27FC236}">
                <a16:creationId xmlns:a16="http://schemas.microsoft.com/office/drawing/2014/main" id="{E05A1B61-7FDE-7851-00F0-AABE788FBAD7}"/>
              </a:ext>
            </a:extLst>
          </p:cNvPr>
          <p:cNvSpPr>
            <a:spLocks noGrp="1"/>
          </p:cNvSpPr>
          <p:nvPr>
            <p:ph type="subTitle" idx="1"/>
          </p:nvPr>
        </p:nvSpPr>
        <p:spPr>
          <a:xfrm>
            <a:off x="380999" y="3938257"/>
            <a:ext cx="8131233" cy="1060704"/>
          </a:xfrm>
        </p:spPr>
        <p:txBody>
          <a:bodyPr vert="horz" lIns="0" tIns="0" rIns="0" bIns="0" rtlCol="0" anchor="t">
            <a:normAutofit/>
          </a:bodyPr>
          <a:lstStyle/>
          <a:p>
            <a:pPr>
              <a:spcBef>
                <a:spcPts val="0"/>
              </a:spcBef>
            </a:pPr>
            <a:endParaRPr lang="en-US" sz="2600" kern="0"/>
          </a:p>
        </p:txBody>
      </p:sp>
      <p:sp>
        <p:nvSpPr>
          <p:cNvPr id="4" name="Slide Number Placeholder 3">
            <a:extLst>
              <a:ext uri="{FF2B5EF4-FFF2-40B4-BE49-F238E27FC236}">
                <a16:creationId xmlns:a16="http://schemas.microsoft.com/office/drawing/2014/main" id="{98689A0D-5952-E247-DB52-144E7C660196}"/>
              </a:ext>
            </a:extLst>
          </p:cNvPr>
          <p:cNvSpPr>
            <a:spLocks noGrp="1"/>
          </p:cNvSpPr>
          <p:nvPr>
            <p:ph type="sldNum" sz="quarter" idx="11"/>
          </p:nvPr>
        </p:nvSpPr>
        <p:spPr/>
        <p:txBody>
          <a:bodyPr/>
          <a:lstStyle/>
          <a:p>
            <a:fld id="{99A20822-4A49-4D36-86E3-300BA48D3F00}" type="slidenum">
              <a:rPr lang="en-US" smtClean="0"/>
              <a:pPr/>
              <a:t>20</a:t>
            </a:fld>
            <a:endParaRPr lang="en-US"/>
          </a:p>
        </p:txBody>
      </p:sp>
    </p:spTree>
    <p:extLst>
      <p:ext uri="{BB962C8B-B14F-4D97-AF65-F5344CB8AC3E}">
        <p14:creationId xmlns:p14="http://schemas.microsoft.com/office/powerpoint/2010/main" val="95386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983F-77F2-D740-0B51-0B8FDC1500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E7A08FA-F36C-5C60-66E8-B3D5B0600B9A}"/>
              </a:ext>
            </a:extLst>
          </p:cNvPr>
          <p:cNvSpPr>
            <a:spLocks noGrp="1"/>
          </p:cNvSpPr>
          <p:nvPr>
            <p:ph type="title"/>
          </p:nvPr>
        </p:nvSpPr>
        <p:spPr>
          <a:xfrm>
            <a:off x="396875" y="0"/>
            <a:ext cx="11247438" cy="1108075"/>
          </a:xfrm>
        </p:spPr>
        <p:txBody>
          <a:bodyPr anchor="b">
            <a:normAutofit/>
          </a:bodyPr>
          <a:lstStyle/>
          <a:p>
            <a:r>
              <a:rPr lang="en-US" kern="0">
                <a:ea typeface="Open Sans"/>
              </a:rPr>
              <a:t>Common Challenges Leaders Experience as </a:t>
            </a:r>
            <a:br>
              <a:rPr lang="en-US" kern="0">
                <a:ea typeface="Open Sans"/>
              </a:rPr>
            </a:br>
            <a:r>
              <a:rPr lang="en-US" kern="0">
                <a:ea typeface="Open Sans"/>
              </a:rPr>
              <a:t>the LEA Representative</a:t>
            </a:r>
          </a:p>
        </p:txBody>
      </p:sp>
      <p:sp>
        <p:nvSpPr>
          <p:cNvPr id="4" name="Freeform: Shape 3">
            <a:extLst>
              <a:ext uri="{FF2B5EF4-FFF2-40B4-BE49-F238E27FC236}">
                <a16:creationId xmlns:a16="http://schemas.microsoft.com/office/drawing/2014/main" id="{E6239F4F-92F5-E7CB-2B95-3461ED112853}"/>
              </a:ext>
            </a:extLst>
          </p:cNvPr>
          <p:cNvSpPr/>
          <p:nvPr/>
        </p:nvSpPr>
        <p:spPr>
          <a:xfrm>
            <a:off x="861798" y="1239943"/>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Preparedness:</a:t>
            </a:r>
            <a:r>
              <a:rPr lang="en-US" sz="2000" b="0" i="0" kern="1200"/>
              <a:t> Limited readiness to discuss services, resources, or decision‑making authority</a:t>
            </a:r>
            <a:endParaRPr lang="en-US" sz="2000" i="0" kern="1200"/>
          </a:p>
        </p:txBody>
      </p:sp>
      <p:sp>
        <p:nvSpPr>
          <p:cNvPr id="6" name="Oval 5" descr="Open book outline">
            <a:extLst>
              <a:ext uri="{FF2B5EF4-FFF2-40B4-BE49-F238E27FC236}">
                <a16:creationId xmlns:a16="http://schemas.microsoft.com/office/drawing/2014/main" id="{C695A460-B33A-22C9-DD19-E50A4095232A}"/>
              </a:ext>
            </a:extLst>
          </p:cNvPr>
          <p:cNvSpPr/>
          <p:nvPr/>
        </p:nvSpPr>
        <p:spPr>
          <a:xfrm>
            <a:off x="396875" y="1239944"/>
            <a:ext cx="929845" cy="929845"/>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863B5F4D-81E6-7521-2DB4-BBED16F8DE5A}"/>
              </a:ext>
            </a:extLst>
          </p:cNvPr>
          <p:cNvSpPr/>
          <p:nvPr/>
        </p:nvSpPr>
        <p:spPr>
          <a:xfrm>
            <a:off x="861798" y="2446666"/>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Data use: </a:t>
            </a:r>
            <a:r>
              <a:rPr lang="en-US" sz="2000" b="0" i="0" kern="1200"/>
              <a:t>Insufficient access to or use of meaningful student data</a:t>
            </a:r>
          </a:p>
        </p:txBody>
      </p:sp>
      <p:sp>
        <p:nvSpPr>
          <p:cNvPr id="10" name="Oval 9">
            <a:extLst>
              <a:ext uri="{FF2B5EF4-FFF2-40B4-BE49-F238E27FC236}">
                <a16:creationId xmlns:a16="http://schemas.microsoft.com/office/drawing/2014/main" id="{179A3311-B148-46EB-E928-1856F64E4260}"/>
              </a:ext>
              <a:ext uri="{C183D7F6-B498-43B3-948B-1728B52AA6E4}">
                <adec:decorative xmlns:adec="http://schemas.microsoft.com/office/drawing/2017/decorative" val="1"/>
              </a:ext>
            </a:extLst>
          </p:cNvPr>
          <p:cNvSpPr/>
          <p:nvPr/>
        </p:nvSpPr>
        <p:spPr>
          <a:xfrm>
            <a:off x="396875" y="2446667"/>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A8A92295-B2FD-51D0-9BD8-FADC04131A73}"/>
              </a:ext>
            </a:extLst>
          </p:cNvPr>
          <p:cNvSpPr/>
          <p:nvPr/>
        </p:nvSpPr>
        <p:spPr>
          <a:xfrm>
            <a:off x="861798" y="3653390"/>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Navigating conflict:</a:t>
            </a:r>
            <a:r>
              <a:rPr lang="en-US" sz="2000" b="0" i="0" kern="1200"/>
              <a:t> Difficulty managing disagreement and addressing family concerns</a:t>
            </a:r>
          </a:p>
        </p:txBody>
      </p:sp>
      <p:sp>
        <p:nvSpPr>
          <p:cNvPr id="12" name="Oval 11">
            <a:extLst>
              <a:ext uri="{FF2B5EF4-FFF2-40B4-BE49-F238E27FC236}">
                <a16:creationId xmlns:a16="http://schemas.microsoft.com/office/drawing/2014/main" id="{56A4BCFA-FFBC-EBBF-4804-96B85B4F740D}"/>
              </a:ext>
              <a:ext uri="{C183D7F6-B498-43B3-948B-1728B52AA6E4}">
                <adec:decorative xmlns:adec="http://schemas.microsoft.com/office/drawing/2017/decorative" val="1"/>
              </a:ext>
            </a:extLst>
          </p:cNvPr>
          <p:cNvSpPr/>
          <p:nvPr/>
        </p:nvSpPr>
        <p:spPr>
          <a:xfrm>
            <a:off x="396875" y="3653391"/>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C377EE00-F257-E439-AC40-AE4260BD98BD}"/>
              </a:ext>
            </a:extLst>
          </p:cNvPr>
          <p:cNvSpPr/>
          <p:nvPr/>
        </p:nvSpPr>
        <p:spPr>
          <a:xfrm>
            <a:off x="861798" y="4860114"/>
            <a:ext cx="10781763" cy="929845"/>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455427" tIns="121591" rIns="187631" bIns="121591" numCol="1" spcCol="1270" anchor="ctr" anchorCtr="0">
            <a:noAutofit/>
          </a:bodyPr>
          <a:lstStyle/>
          <a:p>
            <a:pPr marL="182880" lvl="0" indent="0" defTabSz="889000">
              <a:lnSpc>
                <a:spcPct val="90000"/>
              </a:lnSpc>
              <a:spcBef>
                <a:spcPct val="0"/>
              </a:spcBef>
              <a:spcAft>
                <a:spcPct val="35000"/>
              </a:spcAft>
              <a:buNone/>
            </a:pPr>
            <a:r>
              <a:rPr lang="en-US" sz="2000" b="1" i="0" kern="1200"/>
              <a:t>Content knowledge:</a:t>
            </a:r>
            <a:r>
              <a:rPr lang="en-US" sz="2000" b="0" i="0" kern="1200"/>
              <a:t> Gaps in understanding special</a:t>
            </a:r>
            <a:r>
              <a:rPr lang="en-US" sz="2000"/>
              <a:t>ly designed </a:t>
            </a:r>
            <a:r>
              <a:rPr lang="en-US" sz="2000" b="0" i="0" kern="1200"/>
              <a:t>instruction (SDI) and related services</a:t>
            </a:r>
            <a:endParaRPr lang="en-US" sz="2000" i="0" kern="1200"/>
          </a:p>
        </p:txBody>
      </p:sp>
      <p:sp>
        <p:nvSpPr>
          <p:cNvPr id="14" name="Oval 13">
            <a:extLst>
              <a:ext uri="{FF2B5EF4-FFF2-40B4-BE49-F238E27FC236}">
                <a16:creationId xmlns:a16="http://schemas.microsoft.com/office/drawing/2014/main" id="{08668CC5-1FD4-6B73-C181-B7C43A060ADB}"/>
              </a:ext>
              <a:ext uri="{C183D7F6-B498-43B3-948B-1728B52AA6E4}">
                <adec:decorative xmlns:adec="http://schemas.microsoft.com/office/drawing/2017/decorative" val="1"/>
              </a:ext>
            </a:extLst>
          </p:cNvPr>
          <p:cNvSpPr/>
          <p:nvPr/>
        </p:nvSpPr>
        <p:spPr>
          <a:xfrm>
            <a:off x="396875" y="4860114"/>
            <a:ext cx="929845" cy="929845"/>
          </a:xfrm>
          <a:prstGeom prst="ellipse">
            <a:avLst/>
          </a:prstGeom>
          <a:solidFill>
            <a:schemeClr val="accent2">
              <a:tint val="50000"/>
              <a:hueOff val="-5692688"/>
              <a:satOff val="-5157"/>
              <a:lumOff val="223"/>
            </a:schemeClr>
          </a:solidFill>
        </p:spPr>
        <p:style>
          <a:lnRef idx="2">
            <a:schemeClr val="lt1">
              <a:hueOff val="0"/>
              <a:satOff val="0"/>
              <a:lumOff val="0"/>
              <a:alphaOff val="0"/>
            </a:schemeClr>
          </a:lnRef>
          <a:fillRef idx="1">
            <a:scrgbClr r="0" g="0" b="0"/>
          </a:fillRef>
          <a:effectRef idx="0">
            <a:schemeClr val="accent2">
              <a:tint val="50000"/>
              <a:hueOff val="-5692688"/>
              <a:satOff val="-5157"/>
              <a:lumOff val="223"/>
              <a:alphaOff val="0"/>
            </a:schemeClr>
          </a:effectRef>
          <a:fontRef idx="minor">
            <a:schemeClr val="lt1">
              <a:hueOff val="0"/>
              <a:satOff val="0"/>
              <a:lumOff val="0"/>
              <a:alphaOff val="0"/>
            </a:schemeClr>
          </a:fontRef>
        </p:style>
        <p:txBody>
          <a:bodyPr/>
          <a:lstStyle/>
          <a:p>
            <a:endParaRPr lang="en-US"/>
          </a:p>
        </p:txBody>
      </p:sp>
      <p:sp>
        <p:nvSpPr>
          <p:cNvPr id="5" name="Slide Number Placeholder 4">
            <a:extLst>
              <a:ext uri="{FF2B5EF4-FFF2-40B4-BE49-F238E27FC236}">
                <a16:creationId xmlns:a16="http://schemas.microsoft.com/office/drawing/2014/main" id="{9F25D91F-C919-12F5-F6F3-0F94EDD81CE6}"/>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21</a:t>
            </a:fld>
            <a:endParaRPr lang="en-US"/>
          </a:p>
        </p:txBody>
      </p:sp>
      <p:sp>
        <p:nvSpPr>
          <p:cNvPr id="9" name="Text Placeholder 8">
            <a:extLst>
              <a:ext uri="{FF2B5EF4-FFF2-40B4-BE49-F238E27FC236}">
                <a16:creationId xmlns:a16="http://schemas.microsoft.com/office/drawing/2014/main" id="{E2F86A81-E843-03C1-F89E-7A4625DB0458}"/>
              </a:ext>
            </a:extLst>
          </p:cNvPr>
          <p:cNvSpPr>
            <a:spLocks noGrp="1"/>
          </p:cNvSpPr>
          <p:nvPr>
            <p:ph type="body" sz="quarter" idx="16"/>
          </p:nvPr>
        </p:nvSpPr>
        <p:spPr/>
        <p:txBody>
          <a:bodyPr/>
          <a:lstStyle/>
          <a:p>
            <a:endParaRPr lang="en-US"/>
          </a:p>
        </p:txBody>
      </p:sp>
      <p:pic>
        <p:nvPicPr>
          <p:cNvPr id="17" name="Graphic 16">
            <a:extLst>
              <a:ext uri="{FF2B5EF4-FFF2-40B4-BE49-F238E27FC236}">
                <a16:creationId xmlns:a16="http://schemas.microsoft.com/office/drawing/2014/main" id="{48F60210-F4E2-5941-925E-93D45503C1F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037" y="2545829"/>
            <a:ext cx="731520" cy="731520"/>
          </a:xfrm>
          <a:prstGeom prst="rect">
            <a:avLst/>
          </a:prstGeom>
        </p:spPr>
      </p:pic>
      <p:pic>
        <p:nvPicPr>
          <p:cNvPr id="27" name="Graphic 26">
            <a:extLst>
              <a:ext uri="{FF2B5EF4-FFF2-40B4-BE49-F238E27FC236}">
                <a16:creationId xmlns:a16="http://schemas.microsoft.com/office/drawing/2014/main" id="{EB143063-FFB9-2236-C0A5-81C9197248A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2105" y="3833076"/>
            <a:ext cx="685800" cy="685800"/>
          </a:xfrm>
          <a:prstGeom prst="rect">
            <a:avLst/>
          </a:prstGeom>
        </p:spPr>
      </p:pic>
      <p:pic>
        <p:nvPicPr>
          <p:cNvPr id="29" name="Graphic 28">
            <a:extLst>
              <a:ext uri="{FF2B5EF4-FFF2-40B4-BE49-F238E27FC236}">
                <a16:creationId xmlns:a16="http://schemas.microsoft.com/office/drawing/2014/main" id="{15EB00DF-11FA-6B7B-FF18-4DBB3A76175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5629" y="4951038"/>
            <a:ext cx="731520" cy="731520"/>
          </a:xfrm>
          <a:prstGeom prst="rect">
            <a:avLst/>
          </a:prstGeom>
        </p:spPr>
      </p:pic>
      <p:pic>
        <p:nvPicPr>
          <p:cNvPr id="31" name="Graphic 30">
            <a:extLst>
              <a:ext uri="{FF2B5EF4-FFF2-40B4-BE49-F238E27FC236}">
                <a16:creationId xmlns:a16="http://schemas.microsoft.com/office/drawing/2014/main" id="{2210B49B-9030-32ED-3909-35B4A1B52B7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6037" y="1339106"/>
            <a:ext cx="731520" cy="731520"/>
          </a:xfrm>
          <a:prstGeom prst="rect">
            <a:avLst/>
          </a:prstGeom>
        </p:spPr>
      </p:pic>
    </p:spTree>
    <p:extLst>
      <p:ext uri="{BB962C8B-B14F-4D97-AF65-F5344CB8AC3E}">
        <p14:creationId xmlns:p14="http://schemas.microsoft.com/office/powerpoint/2010/main" val="19399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4C5D-5CDB-635D-5A1B-4637204FC4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5F4904-4853-52BB-E329-661285C79CCE}"/>
              </a:ext>
            </a:extLst>
          </p:cNvPr>
          <p:cNvSpPr>
            <a:spLocks noGrp="1"/>
          </p:cNvSpPr>
          <p:nvPr>
            <p:ph type="title"/>
          </p:nvPr>
        </p:nvSpPr>
        <p:spPr>
          <a:xfrm>
            <a:off x="396875" y="0"/>
            <a:ext cx="11247438" cy="1108075"/>
          </a:xfrm>
        </p:spPr>
        <p:txBody>
          <a:bodyPr anchor="b">
            <a:normAutofit/>
          </a:bodyPr>
          <a:lstStyle/>
          <a:p>
            <a:r>
              <a:rPr lang="en-US" kern="0">
                <a:ea typeface="Open Sans"/>
              </a:rPr>
              <a:t>Common Challenges Leaders Experience as </a:t>
            </a:r>
            <a:br>
              <a:rPr lang="en-US" kern="0">
                <a:ea typeface="Open Sans"/>
              </a:rPr>
            </a:br>
            <a:r>
              <a:rPr lang="en-US" kern="0">
                <a:ea typeface="Open Sans"/>
              </a:rPr>
              <a:t>the LEA Representative (Continued)</a:t>
            </a:r>
          </a:p>
        </p:txBody>
      </p:sp>
      <p:sp>
        <p:nvSpPr>
          <p:cNvPr id="4" name="Freeform: Shape 3">
            <a:extLst>
              <a:ext uri="{FF2B5EF4-FFF2-40B4-BE49-F238E27FC236}">
                <a16:creationId xmlns:a16="http://schemas.microsoft.com/office/drawing/2014/main" id="{E6F712AD-ABB0-0B13-2D94-F9D9392DAA05}"/>
              </a:ext>
            </a:extLst>
          </p:cNvPr>
          <p:cNvSpPr/>
          <p:nvPr/>
        </p:nvSpPr>
        <p:spPr>
          <a:xfrm>
            <a:off x="861798" y="1239943"/>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Prescriptiveness: </a:t>
            </a:r>
            <a:r>
              <a:rPr lang="en-US" sz="2000" i="0" kern="1200"/>
              <a:t>Over‑reliance on scripted or predetermined proposals</a:t>
            </a:r>
          </a:p>
        </p:txBody>
      </p:sp>
      <p:sp>
        <p:nvSpPr>
          <p:cNvPr id="6" name="Oval 5" descr="Open book outline">
            <a:extLst>
              <a:ext uri="{FF2B5EF4-FFF2-40B4-BE49-F238E27FC236}">
                <a16:creationId xmlns:a16="http://schemas.microsoft.com/office/drawing/2014/main" id="{20FE5644-C747-3292-1469-E9007362168A}"/>
              </a:ext>
            </a:extLst>
          </p:cNvPr>
          <p:cNvSpPr/>
          <p:nvPr/>
        </p:nvSpPr>
        <p:spPr>
          <a:xfrm>
            <a:off x="401937" y="1239942"/>
            <a:ext cx="929845" cy="929845"/>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90481ECC-D5EF-3656-6832-0AC50B18393E}"/>
              </a:ext>
            </a:extLst>
          </p:cNvPr>
          <p:cNvSpPr/>
          <p:nvPr/>
        </p:nvSpPr>
        <p:spPr>
          <a:xfrm>
            <a:off x="861798" y="2446666"/>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Compliance vs. collaboration: </a:t>
            </a:r>
            <a:r>
              <a:rPr lang="en-US" sz="2000" i="0" kern="1200"/>
              <a:t>Tension between legal requirements and real‑time problem‑solving</a:t>
            </a:r>
          </a:p>
        </p:txBody>
      </p:sp>
      <p:sp>
        <p:nvSpPr>
          <p:cNvPr id="10" name="Oval 9">
            <a:extLst>
              <a:ext uri="{FF2B5EF4-FFF2-40B4-BE49-F238E27FC236}">
                <a16:creationId xmlns:a16="http://schemas.microsoft.com/office/drawing/2014/main" id="{DAB13C83-DB0E-7F59-B55A-250EB908EC2E}"/>
              </a:ext>
              <a:ext uri="{C183D7F6-B498-43B3-948B-1728B52AA6E4}">
                <adec:decorative xmlns:adec="http://schemas.microsoft.com/office/drawing/2017/decorative" val="1"/>
              </a:ext>
            </a:extLst>
          </p:cNvPr>
          <p:cNvSpPr/>
          <p:nvPr/>
        </p:nvSpPr>
        <p:spPr>
          <a:xfrm>
            <a:off x="396875" y="2446667"/>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77B56A0-9271-6262-A3EC-1AFA5993E622}"/>
              </a:ext>
            </a:extLst>
          </p:cNvPr>
          <p:cNvSpPr/>
          <p:nvPr/>
        </p:nvSpPr>
        <p:spPr>
          <a:xfrm>
            <a:off x="861798" y="3653390"/>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Communication gaps: </a:t>
            </a:r>
            <a:r>
              <a:rPr lang="en-US" sz="2000" i="0" kern="1200"/>
              <a:t>Limited coordination across general education, special education, and related services</a:t>
            </a:r>
          </a:p>
        </p:txBody>
      </p:sp>
      <p:sp>
        <p:nvSpPr>
          <p:cNvPr id="12" name="Oval 11">
            <a:extLst>
              <a:ext uri="{FF2B5EF4-FFF2-40B4-BE49-F238E27FC236}">
                <a16:creationId xmlns:a16="http://schemas.microsoft.com/office/drawing/2014/main" id="{C1394078-6AF1-222B-2175-391310297AF7}"/>
              </a:ext>
              <a:ext uri="{C183D7F6-B498-43B3-948B-1728B52AA6E4}">
                <adec:decorative xmlns:adec="http://schemas.microsoft.com/office/drawing/2017/decorative" val="1"/>
              </a:ext>
            </a:extLst>
          </p:cNvPr>
          <p:cNvSpPr/>
          <p:nvPr/>
        </p:nvSpPr>
        <p:spPr>
          <a:xfrm>
            <a:off x="396875" y="3653391"/>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881DB339-6F2E-C3ED-A80B-35DF3CE1B18E}"/>
              </a:ext>
            </a:extLst>
          </p:cNvPr>
          <p:cNvSpPr/>
          <p:nvPr/>
        </p:nvSpPr>
        <p:spPr>
          <a:xfrm>
            <a:off x="861798" y="4860114"/>
            <a:ext cx="10781763" cy="929845"/>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455427" tIns="121591" rIns="187631" bIns="121591" numCol="1" spcCol="1270" anchor="ctr" anchorCtr="0">
            <a:noAutofit/>
          </a:bodyPr>
          <a:lstStyle/>
          <a:p>
            <a:pPr marL="182880" lvl="0" indent="0" defTabSz="889000">
              <a:lnSpc>
                <a:spcPct val="90000"/>
              </a:lnSpc>
              <a:spcBef>
                <a:spcPct val="0"/>
              </a:spcBef>
              <a:spcAft>
                <a:spcPct val="35000"/>
              </a:spcAft>
              <a:buNone/>
            </a:pPr>
            <a:r>
              <a:rPr lang="en-US" sz="2000" b="1" i="0" kern="1200"/>
              <a:t>Operational insight: </a:t>
            </a:r>
            <a:r>
              <a:rPr lang="en-US" sz="2000" i="0" kern="1200"/>
              <a:t>Insufficient access to staffing, scheduling, and resource information</a:t>
            </a:r>
          </a:p>
        </p:txBody>
      </p:sp>
      <p:sp>
        <p:nvSpPr>
          <p:cNvPr id="14" name="Oval 13">
            <a:extLst>
              <a:ext uri="{FF2B5EF4-FFF2-40B4-BE49-F238E27FC236}">
                <a16:creationId xmlns:a16="http://schemas.microsoft.com/office/drawing/2014/main" id="{F2BA513F-4F96-7880-B5C5-D5501EC47018}"/>
              </a:ext>
              <a:ext uri="{C183D7F6-B498-43B3-948B-1728B52AA6E4}">
                <adec:decorative xmlns:adec="http://schemas.microsoft.com/office/drawing/2017/decorative" val="1"/>
              </a:ext>
            </a:extLst>
          </p:cNvPr>
          <p:cNvSpPr/>
          <p:nvPr/>
        </p:nvSpPr>
        <p:spPr>
          <a:xfrm>
            <a:off x="396875" y="4860114"/>
            <a:ext cx="929845" cy="929845"/>
          </a:xfrm>
          <a:prstGeom prst="ellipse">
            <a:avLst/>
          </a:prstGeom>
          <a:solidFill>
            <a:schemeClr val="accent2">
              <a:tint val="50000"/>
              <a:hueOff val="-5692688"/>
              <a:satOff val="-5157"/>
              <a:lumOff val="223"/>
            </a:schemeClr>
          </a:solidFill>
        </p:spPr>
        <p:style>
          <a:lnRef idx="2">
            <a:schemeClr val="lt1">
              <a:hueOff val="0"/>
              <a:satOff val="0"/>
              <a:lumOff val="0"/>
              <a:alphaOff val="0"/>
            </a:schemeClr>
          </a:lnRef>
          <a:fillRef idx="1">
            <a:scrgbClr r="0" g="0" b="0"/>
          </a:fillRef>
          <a:effectRef idx="0">
            <a:schemeClr val="accent2">
              <a:tint val="50000"/>
              <a:hueOff val="-5692688"/>
              <a:satOff val="-5157"/>
              <a:lumOff val="223"/>
              <a:alphaOff val="0"/>
            </a:schemeClr>
          </a:effectRef>
          <a:fontRef idx="minor">
            <a:schemeClr val="lt1">
              <a:hueOff val="0"/>
              <a:satOff val="0"/>
              <a:lumOff val="0"/>
              <a:alphaOff val="0"/>
            </a:schemeClr>
          </a:fontRef>
        </p:style>
        <p:txBody>
          <a:bodyPr/>
          <a:lstStyle/>
          <a:p>
            <a:endParaRPr lang="en-US"/>
          </a:p>
        </p:txBody>
      </p:sp>
      <p:sp>
        <p:nvSpPr>
          <p:cNvPr id="5" name="Slide Number Placeholder 4">
            <a:extLst>
              <a:ext uri="{FF2B5EF4-FFF2-40B4-BE49-F238E27FC236}">
                <a16:creationId xmlns:a16="http://schemas.microsoft.com/office/drawing/2014/main" id="{5881126F-F4BD-CBBA-4898-482B5714F8C1}"/>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22</a:t>
            </a:fld>
            <a:endParaRPr lang="en-US"/>
          </a:p>
        </p:txBody>
      </p:sp>
      <p:sp>
        <p:nvSpPr>
          <p:cNvPr id="9" name="Text Placeholder 8">
            <a:extLst>
              <a:ext uri="{FF2B5EF4-FFF2-40B4-BE49-F238E27FC236}">
                <a16:creationId xmlns:a16="http://schemas.microsoft.com/office/drawing/2014/main" id="{CCFD02CC-BBAE-FC3A-9D8C-D3B3CC7BC758}"/>
              </a:ext>
            </a:extLst>
          </p:cNvPr>
          <p:cNvSpPr>
            <a:spLocks noGrp="1"/>
          </p:cNvSpPr>
          <p:nvPr>
            <p:ph type="body" sz="quarter" idx="16"/>
          </p:nvPr>
        </p:nvSpPr>
        <p:spPr/>
        <p:txBody>
          <a:bodyPr/>
          <a:lstStyle/>
          <a:p>
            <a:endParaRPr lang="en-US"/>
          </a:p>
        </p:txBody>
      </p:sp>
      <p:pic>
        <p:nvPicPr>
          <p:cNvPr id="16" name="Graphic 15">
            <a:extLst>
              <a:ext uri="{FF2B5EF4-FFF2-40B4-BE49-F238E27FC236}">
                <a16:creationId xmlns:a16="http://schemas.microsoft.com/office/drawing/2014/main" id="{DEBEC56B-3B71-40C7-026D-F74981DE1E8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8897" y="1361964"/>
            <a:ext cx="685800" cy="685800"/>
          </a:xfrm>
          <a:prstGeom prst="rect">
            <a:avLst/>
          </a:prstGeom>
        </p:spPr>
      </p:pic>
      <p:pic>
        <p:nvPicPr>
          <p:cNvPr id="19" name="Graphic 18">
            <a:extLst>
              <a:ext uri="{FF2B5EF4-FFF2-40B4-BE49-F238E27FC236}">
                <a16:creationId xmlns:a16="http://schemas.microsoft.com/office/drawing/2014/main" id="{7F7BD64D-ACAF-097B-8B39-1C1AF7627FD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9903" y="2591549"/>
            <a:ext cx="640080" cy="640080"/>
          </a:xfrm>
          <a:prstGeom prst="rect">
            <a:avLst/>
          </a:prstGeom>
        </p:spPr>
      </p:pic>
      <p:pic>
        <p:nvPicPr>
          <p:cNvPr id="22" name="Graphic 21">
            <a:extLst>
              <a:ext uri="{FF2B5EF4-FFF2-40B4-BE49-F238E27FC236}">
                <a16:creationId xmlns:a16="http://schemas.microsoft.com/office/drawing/2014/main" id="{35C5726B-F7AA-3425-8EDC-6D517C749B9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3177" y="3742104"/>
            <a:ext cx="777240" cy="777240"/>
          </a:xfrm>
          <a:prstGeom prst="rect">
            <a:avLst/>
          </a:prstGeom>
        </p:spPr>
      </p:pic>
      <p:pic>
        <p:nvPicPr>
          <p:cNvPr id="25" name="Graphic 24">
            <a:extLst>
              <a:ext uri="{FF2B5EF4-FFF2-40B4-BE49-F238E27FC236}">
                <a16:creationId xmlns:a16="http://schemas.microsoft.com/office/drawing/2014/main" id="{C5915C9D-AFA8-FA45-B632-2F543671A2E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26741" y="4957422"/>
            <a:ext cx="685800" cy="685800"/>
          </a:xfrm>
          <a:prstGeom prst="rect">
            <a:avLst/>
          </a:prstGeom>
        </p:spPr>
      </p:pic>
    </p:spTree>
    <p:extLst>
      <p:ext uri="{BB962C8B-B14F-4D97-AF65-F5344CB8AC3E}">
        <p14:creationId xmlns:p14="http://schemas.microsoft.com/office/powerpoint/2010/main" val="187582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18C93-89F6-9C1A-F46F-E89ECE585CEA}"/>
              </a:ext>
            </a:extLst>
          </p:cNvPr>
          <p:cNvSpPr>
            <a:spLocks noGrp="1"/>
          </p:cNvSpPr>
          <p:nvPr>
            <p:ph sz="half" idx="1"/>
          </p:nvPr>
        </p:nvSpPr>
        <p:spPr/>
        <p:txBody>
          <a:bodyPr/>
          <a:lstStyle/>
          <a:p>
            <a:r>
              <a:rPr lang="en-US" b="1"/>
              <a:t>Think of the last IEP meeting where you served as the LEA representative.</a:t>
            </a:r>
          </a:p>
          <a:p>
            <a:pPr lvl="1"/>
            <a:r>
              <a:rPr lang="en-US"/>
              <a:t>What made your role easy?</a:t>
            </a:r>
          </a:p>
          <a:p>
            <a:pPr lvl="1"/>
            <a:r>
              <a:rPr lang="en-US"/>
              <a:t>What made your role challenging?</a:t>
            </a:r>
          </a:p>
          <a:p>
            <a:r>
              <a:rPr lang="en-US" b="1" kern="0">
                <a:solidFill>
                  <a:schemeClr val="accent3"/>
                </a:solidFill>
              </a:rPr>
              <a:t>Which of these eight common challenges limits your effectiveness as an LEA representative?</a:t>
            </a:r>
          </a:p>
          <a:p>
            <a:endParaRPr lang="en-US"/>
          </a:p>
        </p:txBody>
      </p:sp>
      <p:sp>
        <p:nvSpPr>
          <p:cNvPr id="4" name="Text Placeholder 3">
            <a:extLst>
              <a:ext uri="{FF2B5EF4-FFF2-40B4-BE49-F238E27FC236}">
                <a16:creationId xmlns:a16="http://schemas.microsoft.com/office/drawing/2014/main" id="{E499B4C2-1AEF-6AC1-1858-3935354D3B6D}"/>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2D95BBF9-C02A-7B47-F2AA-3900A8B402C2}"/>
              </a:ext>
            </a:extLst>
          </p:cNvPr>
          <p:cNvSpPr>
            <a:spLocks noGrp="1"/>
          </p:cNvSpPr>
          <p:nvPr>
            <p:ph type="sldNum" sz="quarter" idx="12"/>
          </p:nvPr>
        </p:nvSpPr>
        <p:spPr/>
        <p:txBody>
          <a:bodyPr/>
          <a:lstStyle/>
          <a:p>
            <a:fld id="{BABF4E83-61DB-418F-A99F-17BC9BB58EF6}" type="slidenum">
              <a:rPr lang="en-US" smtClean="0"/>
              <a:t>23</a:t>
            </a:fld>
            <a:endParaRPr lang="en-US"/>
          </a:p>
        </p:txBody>
      </p:sp>
      <p:sp>
        <p:nvSpPr>
          <p:cNvPr id="6" name="Title 5">
            <a:extLst>
              <a:ext uri="{FF2B5EF4-FFF2-40B4-BE49-F238E27FC236}">
                <a16:creationId xmlns:a16="http://schemas.microsoft.com/office/drawing/2014/main" id="{D289FA22-014D-856F-A6BD-46A598C64A9D}"/>
              </a:ext>
            </a:extLst>
          </p:cNvPr>
          <p:cNvSpPr>
            <a:spLocks noGrp="1"/>
          </p:cNvSpPr>
          <p:nvPr>
            <p:ph type="title"/>
          </p:nvPr>
        </p:nvSpPr>
        <p:spPr/>
        <p:txBody>
          <a:bodyPr/>
          <a:lstStyle/>
          <a:p>
            <a:r>
              <a:rPr lang="en-US" kern="0">
                <a:ea typeface="Open Sans"/>
              </a:rPr>
              <a:t>Chat Activity</a:t>
            </a:r>
            <a:endParaRPr lang="en-US"/>
          </a:p>
        </p:txBody>
      </p:sp>
      <p:grpSp>
        <p:nvGrpSpPr>
          <p:cNvPr id="8" name="Group 7">
            <a:extLst>
              <a:ext uri="{FF2B5EF4-FFF2-40B4-BE49-F238E27FC236}">
                <a16:creationId xmlns:a16="http://schemas.microsoft.com/office/drawing/2014/main" id="{861E5F67-6CA5-3C7F-4200-FA167C6C46CC}"/>
              </a:ext>
              <a:ext uri="{C183D7F6-B498-43B3-948B-1728B52AA6E4}">
                <adec:decorative xmlns:adec="http://schemas.microsoft.com/office/drawing/2017/decorative" val="1"/>
              </a:ext>
            </a:extLst>
          </p:cNvPr>
          <p:cNvGrpSpPr/>
          <p:nvPr/>
        </p:nvGrpSpPr>
        <p:grpSpPr>
          <a:xfrm>
            <a:off x="6227064" y="1731358"/>
            <a:ext cx="5568061" cy="4295520"/>
            <a:chOff x="6227064" y="1731358"/>
            <a:chExt cx="5568061" cy="4295520"/>
          </a:xfrm>
        </p:grpSpPr>
        <p:sp>
          <p:nvSpPr>
            <p:cNvPr id="9" name="Freeform: Shape 8">
              <a:extLst>
                <a:ext uri="{FF2B5EF4-FFF2-40B4-BE49-F238E27FC236}">
                  <a16:creationId xmlns:a16="http://schemas.microsoft.com/office/drawing/2014/main" id="{46DCFB5C-E082-1367-A314-CCD057FEF463}"/>
                </a:ext>
              </a:extLst>
            </p:cNvPr>
            <p:cNvSpPr/>
            <p:nvPr/>
          </p:nvSpPr>
          <p:spPr>
            <a:xfrm>
              <a:off x="6227064" y="173135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Preparedness</a:t>
              </a:r>
              <a:endParaRPr lang="en-US" sz="1900" kern="1200"/>
            </a:p>
          </p:txBody>
        </p:sp>
        <p:sp>
          <p:nvSpPr>
            <p:cNvPr id="10" name="Freeform: Shape 9">
              <a:extLst>
                <a:ext uri="{FF2B5EF4-FFF2-40B4-BE49-F238E27FC236}">
                  <a16:creationId xmlns:a16="http://schemas.microsoft.com/office/drawing/2014/main" id="{F3454224-D61B-8503-0762-15E88E654907}"/>
                </a:ext>
              </a:extLst>
            </p:cNvPr>
            <p:cNvSpPr/>
            <p:nvPr/>
          </p:nvSpPr>
          <p:spPr>
            <a:xfrm>
              <a:off x="6227064" y="227513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789691"/>
                <a:satOff val="-9162"/>
                <a:lumOff val="1401"/>
                <a:alphaOff val="0"/>
              </a:schemeClr>
            </a:fillRef>
            <a:effectRef idx="0">
              <a:schemeClr val="accent2">
                <a:hueOff val="-789691"/>
                <a:satOff val="-9162"/>
                <a:lumOff val="1401"/>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Data Use</a:t>
              </a:r>
              <a:endParaRPr lang="en-US" sz="1900" kern="1200"/>
            </a:p>
          </p:txBody>
        </p:sp>
        <p:sp>
          <p:nvSpPr>
            <p:cNvPr id="11" name="Freeform: Shape 10">
              <a:extLst>
                <a:ext uri="{FF2B5EF4-FFF2-40B4-BE49-F238E27FC236}">
                  <a16:creationId xmlns:a16="http://schemas.microsoft.com/office/drawing/2014/main" id="{FAE3232E-8F93-58CB-12C8-3C32641D0A17}"/>
                </a:ext>
              </a:extLst>
            </p:cNvPr>
            <p:cNvSpPr/>
            <p:nvPr/>
          </p:nvSpPr>
          <p:spPr>
            <a:xfrm>
              <a:off x="6227064" y="281891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1579381"/>
                <a:satOff val="-18324"/>
                <a:lumOff val="2801"/>
                <a:alphaOff val="0"/>
              </a:schemeClr>
            </a:fillRef>
            <a:effectRef idx="0">
              <a:schemeClr val="accent2">
                <a:hueOff val="-1579381"/>
                <a:satOff val="-18324"/>
                <a:lumOff val="2801"/>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Navigating </a:t>
              </a:r>
              <a:r>
                <a:rPr lang="en-US" sz="1900" b="1"/>
                <a:t>c</a:t>
              </a:r>
              <a:r>
                <a:rPr lang="en-US" sz="1900" b="1" i="0" kern="1200"/>
                <a:t>onflict</a:t>
              </a:r>
              <a:endParaRPr lang="en-US" sz="1900" kern="1200"/>
            </a:p>
          </p:txBody>
        </p:sp>
        <p:sp>
          <p:nvSpPr>
            <p:cNvPr id="12" name="Freeform: Shape 11">
              <a:extLst>
                <a:ext uri="{FF2B5EF4-FFF2-40B4-BE49-F238E27FC236}">
                  <a16:creationId xmlns:a16="http://schemas.microsoft.com/office/drawing/2014/main" id="{A7178D5E-9B4C-43D1-EF41-CCF9EE74F42D}"/>
                </a:ext>
              </a:extLst>
            </p:cNvPr>
            <p:cNvSpPr/>
            <p:nvPr/>
          </p:nvSpPr>
          <p:spPr>
            <a:xfrm>
              <a:off x="6227064" y="336269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2369072"/>
                <a:satOff val="-27486"/>
                <a:lumOff val="4202"/>
                <a:alphaOff val="0"/>
              </a:schemeClr>
            </a:fillRef>
            <a:effectRef idx="0">
              <a:schemeClr val="accent2">
                <a:hueOff val="-2369072"/>
                <a:satOff val="-27486"/>
                <a:lumOff val="4202"/>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Content knowledge</a:t>
              </a:r>
              <a:endParaRPr lang="en-US" sz="1900" kern="1200"/>
            </a:p>
          </p:txBody>
        </p:sp>
        <p:sp>
          <p:nvSpPr>
            <p:cNvPr id="13" name="Freeform: Shape 12">
              <a:extLst>
                <a:ext uri="{FF2B5EF4-FFF2-40B4-BE49-F238E27FC236}">
                  <a16:creationId xmlns:a16="http://schemas.microsoft.com/office/drawing/2014/main" id="{658A7405-80DA-65E9-4B25-D54F65AD2D3D}"/>
                </a:ext>
              </a:extLst>
            </p:cNvPr>
            <p:cNvSpPr/>
            <p:nvPr/>
          </p:nvSpPr>
          <p:spPr>
            <a:xfrm>
              <a:off x="6227064" y="390647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3158763"/>
                <a:satOff val="-36647"/>
                <a:lumOff val="5602"/>
                <a:alphaOff val="0"/>
              </a:schemeClr>
            </a:fillRef>
            <a:effectRef idx="0">
              <a:schemeClr val="accent2">
                <a:hueOff val="-3158763"/>
                <a:satOff val="-36647"/>
                <a:lumOff val="5602"/>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Prescriptiveness</a:t>
              </a:r>
              <a:endParaRPr lang="en-US" sz="1900" kern="1200"/>
            </a:p>
          </p:txBody>
        </p:sp>
        <p:sp>
          <p:nvSpPr>
            <p:cNvPr id="14" name="Freeform: Shape 13">
              <a:extLst>
                <a:ext uri="{FF2B5EF4-FFF2-40B4-BE49-F238E27FC236}">
                  <a16:creationId xmlns:a16="http://schemas.microsoft.com/office/drawing/2014/main" id="{7694CDA3-9646-F673-93B7-7CCEB7569B31}"/>
                </a:ext>
              </a:extLst>
            </p:cNvPr>
            <p:cNvSpPr/>
            <p:nvPr/>
          </p:nvSpPr>
          <p:spPr>
            <a:xfrm>
              <a:off x="6227064" y="445025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3948454"/>
                <a:satOff val="-45809"/>
                <a:lumOff val="7003"/>
                <a:alphaOff val="0"/>
              </a:schemeClr>
            </a:fillRef>
            <a:effectRef idx="0">
              <a:schemeClr val="accent2">
                <a:hueOff val="-3948454"/>
                <a:satOff val="-45809"/>
                <a:lumOff val="7003"/>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Compliance vs. collaboration</a:t>
              </a:r>
              <a:endParaRPr lang="en-US" sz="1900" kern="1200"/>
            </a:p>
          </p:txBody>
        </p:sp>
        <p:sp>
          <p:nvSpPr>
            <p:cNvPr id="15" name="Freeform: Shape 14">
              <a:extLst>
                <a:ext uri="{FF2B5EF4-FFF2-40B4-BE49-F238E27FC236}">
                  <a16:creationId xmlns:a16="http://schemas.microsoft.com/office/drawing/2014/main" id="{9ECDB36F-110D-A474-001D-75293DB9B0B0}"/>
                </a:ext>
              </a:extLst>
            </p:cNvPr>
            <p:cNvSpPr/>
            <p:nvPr/>
          </p:nvSpPr>
          <p:spPr>
            <a:xfrm>
              <a:off x="6227064" y="499403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4738144"/>
                <a:satOff val="-54971"/>
                <a:lumOff val="8403"/>
                <a:alphaOff val="0"/>
              </a:schemeClr>
            </a:fillRef>
            <a:effectRef idx="0">
              <a:schemeClr val="accent2">
                <a:hueOff val="-4738144"/>
                <a:satOff val="-54971"/>
                <a:lumOff val="8403"/>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Communication gaps</a:t>
              </a:r>
              <a:endParaRPr lang="en-US" sz="1900" kern="1200"/>
            </a:p>
          </p:txBody>
        </p:sp>
        <p:sp>
          <p:nvSpPr>
            <p:cNvPr id="16" name="Freeform: Shape 15">
              <a:extLst>
                <a:ext uri="{FF2B5EF4-FFF2-40B4-BE49-F238E27FC236}">
                  <a16:creationId xmlns:a16="http://schemas.microsoft.com/office/drawing/2014/main" id="{7239CB96-4C6F-AAB9-850D-473C55AC66F5}"/>
                </a:ext>
              </a:extLst>
            </p:cNvPr>
            <p:cNvSpPr/>
            <p:nvPr/>
          </p:nvSpPr>
          <p:spPr>
            <a:xfrm>
              <a:off x="6227064" y="5537818"/>
              <a:ext cx="5568061" cy="489060"/>
            </a:xfrm>
            <a:custGeom>
              <a:avLst/>
              <a:gdLst>
                <a:gd name="csX0" fmla="*/ 0 w 5568061"/>
                <a:gd name="csY0" fmla="*/ 81512 h 489060"/>
                <a:gd name="csX1" fmla="*/ 81512 w 5568061"/>
                <a:gd name="csY1" fmla="*/ 0 h 489060"/>
                <a:gd name="csX2" fmla="*/ 5486549 w 5568061"/>
                <a:gd name="csY2" fmla="*/ 0 h 489060"/>
                <a:gd name="csX3" fmla="*/ 5568061 w 5568061"/>
                <a:gd name="csY3" fmla="*/ 81512 h 489060"/>
                <a:gd name="csX4" fmla="*/ 5568061 w 5568061"/>
                <a:gd name="csY4" fmla="*/ 407548 h 489060"/>
                <a:gd name="csX5" fmla="*/ 5486549 w 5568061"/>
                <a:gd name="csY5" fmla="*/ 489060 h 489060"/>
                <a:gd name="csX6" fmla="*/ 81512 w 5568061"/>
                <a:gd name="csY6" fmla="*/ 489060 h 489060"/>
                <a:gd name="csX7" fmla="*/ 0 w 5568061"/>
                <a:gd name="csY7" fmla="*/ 407548 h 489060"/>
                <a:gd name="csX8" fmla="*/ 0 w 5568061"/>
                <a:gd name="csY8" fmla="*/ 81512 h 489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68061" h="489060">
                  <a:moveTo>
                    <a:pt x="0" y="81512"/>
                  </a:moveTo>
                  <a:cubicBezTo>
                    <a:pt x="0" y="36494"/>
                    <a:pt x="36494" y="0"/>
                    <a:pt x="81512" y="0"/>
                  </a:cubicBezTo>
                  <a:lnTo>
                    <a:pt x="5486549" y="0"/>
                  </a:lnTo>
                  <a:cubicBezTo>
                    <a:pt x="5531567" y="0"/>
                    <a:pt x="5568061" y="36494"/>
                    <a:pt x="5568061" y="81512"/>
                  </a:cubicBezTo>
                  <a:lnTo>
                    <a:pt x="5568061" y="407548"/>
                  </a:lnTo>
                  <a:cubicBezTo>
                    <a:pt x="5568061" y="452566"/>
                    <a:pt x="5531567" y="489060"/>
                    <a:pt x="5486549" y="489060"/>
                  </a:cubicBezTo>
                  <a:lnTo>
                    <a:pt x="81512" y="489060"/>
                  </a:lnTo>
                  <a:cubicBezTo>
                    <a:pt x="36494" y="489060"/>
                    <a:pt x="0" y="452566"/>
                    <a:pt x="0" y="407548"/>
                  </a:cubicBezTo>
                  <a:lnTo>
                    <a:pt x="0" y="81512"/>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US" sz="1900" b="1" i="0" kern="1200"/>
                <a:t>Operational insight</a:t>
              </a:r>
              <a:endParaRPr lang="en-US" sz="1900" kern="1200"/>
            </a:p>
          </p:txBody>
        </p:sp>
      </p:grpSp>
    </p:spTree>
    <p:extLst>
      <p:ext uri="{BB962C8B-B14F-4D97-AF65-F5344CB8AC3E}">
        <p14:creationId xmlns:p14="http://schemas.microsoft.com/office/powerpoint/2010/main" val="161051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77F6-9789-034C-FEA9-6F59DEFC7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3FE85-4F56-CF4E-C98D-10A4043791CC}"/>
              </a:ext>
            </a:extLst>
          </p:cNvPr>
          <p:cNvSpPr>
            <a:spLocks noGrp="1"/>
          </p:cNvSpPr>
          <p:nvPr>
            <p:ph type="ctrTitle"/>
          </p:nvPr>
        </p:nvSpPr>
        <p:spPr>
          <a:xfrm>
            <a:off x="381000" y="1714263"/>
            <a:ext cx="7902778" cy="1995394"/>
          </a:xfrm>
        </p:spPr>
        <p:txBody>
          <a:bodyPr>
            <a:normAutofit/>
          </a:bodyPr>
          <a:lstStyle/>
          <a:p>
            <a:r>
              <a:rPr lang="en-US">
                <a:ea typeface="Open Sans"/>
              </a:rPr>
              <a:t>Strategies to Address Challenges and Ensure High-Quality IEP Development</a:t>
            </a:r>
          </a:p>
        </p:txBody>
      </p:sp>
      <p:sp>
        <p:nvSpPr>
          <p:cNvPr id="3" name="Subtitle 2">
            <a:extLst>
              <a:ext uri="{FF2B5EF4-FFF2-40B4-BE49-F238E27FC236}">
                <a16:creationId xmlns:a16="http://schemas.microsoft.com/office/drawing/2014/main" id="{C6205E7B-8412-BF3D-C986-E774C4339269}"/>
              </a:ext>
            </a:extLst>
          </p:cNvPr>
          <p:cNvSpPr>
            <a:spLocks noGrp="1"/>
          </p:cNvSpPr>
          <p:nvPr>
            <p:ph type="subTitle" idx="1"/>
          </p:nvPr>
        </p:nvSpPr>
        <p:spPr>
          <a:xfrm>
            <a:off x="380999" y="3938257"/>
            <a:ext cx="8131233" cy="1060704"/>
          </a:xfrm>
        </p:spPr>
        <p:txBody>
          <a:bodyPr vert="horz" lIns="0" tIns="0" rIns="0" bIns="0" rtlCol="0" anchor="t">
            <a:normAutofit/>
          </a:bodyPr>
          <a:lstStyle/>
          <a:p>
            <a:pPr>
              <a:spcBef>
                <a:spcPts val="0"/>
              </a:spcBef>
            </a:pPr>
            <a:r>
              <a:rPr lang="en-US" sz="2600" kern="0"/>
              <a:t>Leadership actions before, during, and after </a:t>
            </a:r>
            <a:br>
              <a:rPr lang="en-US" sz="2600" kern="0"/>
            </a:br>
            <a:r>
              <a:rPr lang="en-US" sz="2600" kern="0"/>
              <a:t>the IEP meeting</a:t>
            </a:r>
          </a:p>
        </p:txBody>
      </p:sp>
      <p:sp>
        <p:nvSpPr>
          <p:cNvPr id="4" name="Slide Number Placeholder 3">
            <a:extLst>
              <a:ext uri="{FF2B5EF4-FFF2-40B4-BE49-F238E27FC236}">
                <a16:creationId xmlns:a16="http://schemas.microsoft.com/office/drawing/2014/main" id="{DD9D048D-CAF5-3ECE-C9E9-7513A7159A7D}"/>
              </a:ext>
            </a:extLst>
          </p:cNvPr>
          <p:cNvSpPr>
            <a:spLocks noGrp="1"/>
          </p:cNvSpPr>
          <p:nvPr>
            <p:ph type="sldNum" sz="quarter" idx="11"/>
          </p:nvPr>
        </p:nvSpPr>
        <p:spPr/>
        <p:txBody>
          <a:bodyPr/>
          <a:lstStyle/>
          <a:p>
            <a:fld id="{99A20822-4A49-4D36-86E3-300BA48D3F00}" type="slidenum">
              <a:rPr lang="en-US" smtClean="0"/>
              <a:pPr/>
              <a:t>24</a:t>
            </a:fld>
            <a:endParaRPr lang="en-US"/>
          </a:p>
        </p:txBody>
      </p:sp>
    </p:spTree>
    <p:extLst>
      <p:ext uri="{BB962C8B-B14F-4D97-AF65-F5344CB8AC3E}">
        <p14:creationId xmlns:p14="http://schemas.microsoft.com/office/powerpoint/2010/main" val="187373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B3F9-2A1A-9E95-6422-B19A57F34420}"/>
              </a:ext>
            </a:extLst>
          </p:cNvPr>
          <p:cNvSpPr>
            <a:spLocks noGrp="1"/>
          </p:cNvSpPr>
          <p:nvPr>
            <p:ph type="title"/>
          </p:nvPr>
        </p:nvSpPr>
        <p:spPr>
          <a:xfrm>
            <a:off x="396240" y="0"/>
            <a:ext cx="11399520" cy="1107996"/>
          </a:xfrm>
        </p:spPr>
        <p:txBody>
          <a:bodyPr anchor="b">
            <a:normAutofit/>
          </a:bodyPr>
          <a:lstStyle/>
          <a:p>
            <a:r>
              <a:rPr lang="en-US"/>
              <a:t>Padlet Activities: Adding a Post</a:t>
            </a:r>
          </a:p>
        </p:txBody>
      </p:sp>
      <p:sp>
        <p:nvSpPr>
          <p:cNvPr id="5" name="Slide Number Placeholder 4">
            <a:extLst>
              <a:ext uri="{FF2B5EF4-FFF2-40B4-BE49-F238E27FC236}">
                <a16:creationId xmlns:a16="http://schemas.microsoft.com/office/drawing/2014/main" id="{44D53CE1-0FA0-0119-AE1D-E60600B86478}"/>
              </a:ext>
            </a:extLst>
          </p:cNvPr>
          <p:cNvSpPr>
            <a:spLocks noGrp="1"/>
          </p:cNvSpPr>
          <p:nvPr>
            <p:ph type="sldNum" sz="quarter" idx="14"/>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25</a:t>
            </a:fld>
            <a:endParaRPr lang="en-US"/>
          </a:p>
        </p:txBody>
      </p:sp>
      <p:grpSp>
        <p:nvGrpSpPr>
          <p:cNvPr id="3" name="Group 2">
            <a:extLst>
              <a:ext uri="{FF2B5EF4-FFF2-40B4-BE49-F238E27FC236}">
                <a16:creationId xmlns:a16="http://schemas.microsoft.com/office/drawing/2014/main" id="{683F541E-2860-BBDB-DB87-7859ED10B0D1}"/>
              </a:ext>
              <a:ext uri="{C183D7F6-B498-43B3-948B-1728B52AA6E4}">
                <adec:decorative xmlns:adec="http://schemas.microsoft.com/office/drawing/2017/decorative" val="1"/>
              </a:ext>
            </a:extLst>
          </p:cNvPr>
          <p:cNvGrpSpPr/>
          <p:nvPr/>
        </p:nvGrpSpPr>
        <p:grpSpPr>
          <a:xfrm>
            <a:off x="385291" y="1998856"/>
            <a:ext cx="11406176" cy="2490698"/>
            <a:chOff x="385291" y="1998856"/>
            <a:chExt cx="11406176" cy="2490698"/>
          </a:xfrm>
        </p:grpSpPr>
        <p:sp>
          <p:nvSpPr>
            <p:cNvPr id="4" name="Freeform: Shape 3">
              <a:extLst>
                <a:ext uri="{FF2B5EF4-FFF2-40B4-BE49-F238E27FC236}">
                  <a16:creationId xmlns:a16="http://schemas.microsoft.com/office/drawing/2014/main" id="{B4633200-5C40-14A1-D499-5008F5404D04}"/>
                </a:ext>
              </a:extLst>
            </p:cNvPr>
            <p:cNvSpPr/>
            <p:nvPr/>
          </p:nvSpPr>
          <p:spPr>
            <a:xfrm>
              <a:off x="385291" y="1998856"/>
              <a:ext cx="2580582" cy="1032233"/>
            </a:xfrm>
            <a:custGeom>
              <a:avLst/>
              <a:gdLst>
                <a:gd name="csX0" fmla="*/ 172042 w 2580582"/>
                <a:gd name="csY0" fmla="*/ 0 h 1032233"/>
                <a:gd name="csX1" fmla="*/ 2408540 w 2580582"/>
                <a:gd name="csY1" fmla="*/ 0 h 1032233"/>
                <a:gd name="csX2" fmla="*/ 2580582 w 2580582"/>
                <a:gd name="csY2" fmla="*/ 172042 h 1032233"/>
                <a:gd name="csX3" fmla="*/ 2580582 w 2580582"/>
                <a:gd name="csY3" fmla="*/ 1032233 h 1032233"/>
                <a:gd name="csX4" fmla="*/ 2580582 w 2580582"/>
                <a:gd name="csY4" fmla="*/ 1032233 h 1032233"/>
                <a:gd name="csX5" fmla="*/ 0 w 2580582"/>
                <a:gd name="csY5" fmla="*/ 1032233 h 1032233"/>
                <a:gd name="csX6" fmla="*/ 0 w 2580582"/>
                <a:gd name="csY6" fmla="*/ 1032233 h 1032233"/>
                <a:gd name="csX7" fmla="*/ 0 w 2580582"/>
                <a:gd name="csY7" fmla="*/ 172042 h 1032233"/>
                <a:gd name="csX8" fmla="*/ 172042 w 2580582"/>
                <a:gd name="csY8" fmla="*/ 0 h 1032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582" h="1032233">
                  <a:moveTo>
                    <a:pt x="172042" y="0"/>
                  </a:moveTo>
                  <a:lnTo>
                    <a:pt x="2408540" y="0"/>
                  </a:lnTo>
                  <a:cubicBezTo>
                    <a:pt x="2503556" y="0"/>
                    <a:pt x="2580582" y="77026"/>
                    <a:pt x="2580582" y="172042"/>
                  </a:cubicBezTo>
                  <a:lnTo>
                    <a:pt x="2580582" y="1032233"/>
                  </a:lnTo>
                  <a:lnTo>
                    <a:pt x="2580582" y="1032233"/>
                  </a:lnTo>
                  <a:lnTo>
                    <a:pt x="0" y="1032233"/>
                  </a:lnTo>
                  <a:lnTo>
                    <a:pt x="0" y="1032233"/>
                  </a:lnTo>
                  <a:lnTo>
                    <a:pt x="0" y="172042"/>
                  </a:lnTo>
                  <a:cubicBezTo>
                    <a:pt x="0" y="77026"/>
                    <a:pt x="77026" y="0"/>
                    <a:pt x="172042"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92629" tIns="131669" rIns="192629" bIns="81280" numCol="1" spcCol="1270" anchor="ctr" anchorCtr="0">
              <a:noAutofit/>
            </a:bodyPr>
            <a:lstStyle/>
            <a:p>
              <a:pPr marL="0" lvl="0" indent="0" algn="ctr" defTabSz="889000">
                <a:lnSpc>
                  <a:spcPct val="90000"/>
                </a:lnSpc>
                <a:spcBef>
                  <a:spcPct val="0"/>
                </a:spcBef>
                <a:spcAft>
                  <a:spcPct val="35000"/>
                </a:spcAft>
                <a:buNone/>
              </a:pPr>
              <a:r>
                <a:rPr lang="en-US" sz="2000" b="1" kern="1200"/>
                <a:t>Step 1: Open the Padlet board.</a:t>
              </a:r>
            </a:p>
          </p:txBody>
        </p:sp>
        <p:sp>
          <p:nvSpPr>
            <p:cNvPr id="6" name="Freeform: Shape 5">
              <a:extLst>
                <a:ext uri="{FF2B5EF4-FFF2-40B4-BE49-F238E27FC236}">
                  <a16:creationId xmlns:a16="http://schemas.microsoft.com/office/drawing/2014/main" id="{28394FAF-0FE5-955B-B8C0-4E4DDE8513DD}"/>
                </a:ext>
              </a:extLst>
            </p:cNvPr>
            <p:cNvSpPr/>
            <p:nvPr/>
          </p:nvSpPr>
          <p:spPr>
            <a:xfrm>
              <a:off x="385291" y="3031090"/>
              <a:ext cx="2580582" cy="1458464"/>
            </a:xfrm>
            <a:custGeom>
              <a:avLst/>
              <a:gdLst>
                <a:gd name="csX0" fmla="*/ 0 w 2580582"/>
                <a:gd name="csY0" fmla="*/ 0 h 1921500"/>
                <a:gd name="csX1" fmla="*/ 2580582 w 2580582"/>
                <a:gd name="csY1" fmla="*/ 0 h 1921500"/>
                <a:gd name="csX2" fmla="*/ 2580582 w 2580582"/>
                <a:gd name="csY2" fmla="*/ 1921500 h 1921500"/>
                <a:gd name="csX3" fmla="*/ 0 w 2580582"/>
                <a:gd name="csY3" fmla="*/ 1921500 h 1921500"/>
                <a:gd name="csX4" fmla="*/ 0 w 2580582"/>
                <a:gd name="csY4" fmla="*/ 0 h 1921500"/>
              </a:gdLst>
              <a:ahLst/>
              <a:cxnLst>
                <a:cxn ang="0">
                  <a:pos x="csX0" y="csY0"/>
                </a:cxn>
                <a:cxn ang="0">
                  <a:pos x="csX1" y="csY1"/>
                </a:cxn>
                <a:cxn ang="0">
                  <a:pos x="csX2" y="csY2"/>
                </a:cxn>
                <a:cxn ang="0">
                  <a:pos x="csX3" y="csY3"/>
                </a:cxn>
                <a:cxn ang="0">
                  <a:pos x="csX4" y="csY4"/>
                </a:cxn>
              </a:cxnLst>
              <a:rect l="l" t="t" r="r" b="b"/>
              <a:pathLst>
                <a:path w="2580582" h="1921500">
                  <a:moveTo>
                    <a:pt x="0" y="0"/>
                  </a:moveTo>
                  <a:lnTo>
                    <a:pt x="2580582" y="0"/>
                  </a:lnTo>
                  <a:lnTo>
                    <a:pt x="2580582" y="1921500"/>
                  </a:lnTo>
                  <a:lnTo>
                    <a:pt x="0" y="192150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0" lvl="1" indent="-228600" algn="l" defTabSz="1111250">
                <a:lnSpc>
                  <a:spcPct val="90000"/>
                </a:lnSpc>
                <a:spcBef>
                  <a:spcPct val="0"/>
                </a:spcBef>
                <a:spcAft>
                  <a:spcPct val="15000"/>
                </a:spcAft>
                <a:buNone/>
              </a:pPr>
              <a:r>
                <a:rPr lang="en-US" sz="2000" kern="1200"/>
                <a:t>Click the link or scan the QR code shared by the facilitator.</a:t>
              </a:r>
            </a:p>
          </p:txBody>
        </p:sp>
        <p:sp>
          <p:nvSpPr>
            <p:cNvPr id="8" name="Freeform: Shape 7">
              <a:extLst>
                <a:ext uri="{FF2B5EF4-FFF2-40B4-BE49-F238E27FC236}">
                  <a16:creationId xmlns:a16="http://schemas.microsoft.com/office/drawing/2014/main" id="{DFD44DE8-2E7C-0CE4-93FE-BDBDD4C39776}"/>
                </a:ext>
              </a:extLst>
            </p:cNvPr>
            <p:cNvSpPr/>
            <p:nvPr/>
          </p:nvSpPr>
          <p:spPr>
            <a:xfrm>
              <a:off x="3327156" y="1998856"/>
              <a:ext cx="2580582" cy="1032233"/>
            </a:xfrm>
            <a:custGeom>
              <a:avLst/>
              <a:gdLst>
                <a:gd name="csX0" fmla="*/ 172042 w 2580582"/>
                <a:gd name="csY0" fmla="*/ 0 h 1032233"/>
                <a:gd name="csX1" fmla="*/ 2408540 w 2580582"/>
                <a:gd name="csY1" fmla="*/ 0 h 1032233"/>
                <a:gd name="csX2" fmla="*/ 2580582 w 2580582"/>
                <a:gd name="csY2" fmla="*/ 172042 h 1032233"/>
                <a:gd name="csX3" fmla="*/ 2580582 w 2580582"/>
                <a:gd name="csY3" fmla="*/ 1032233 h 1032233"/>
                <a:gd name="csX4" fmla="*/ 2580582 w 2580582"/>
                <a:gd name="csY4" fmla="*/ 1032233 h 1032233"/>
                <a:gd name="csX5" fmla="*/ 0 w 2580582"/>
                <a:gd name="csY5" fmla="*/ 1032233 h 1032233"/>
                <a:gd name="csX6" fmla="*/ 0 w 2580582"/>
                <a:gd name="csY6" fmla="*/ 1032233 h 1032233"/>
                <a:gd name="csX7" fmla="*/ 0 w 2580582"/>
                <a:gd name="csY7" fmla="*/ 172042 h 1032233"/>
                <a:gd name="csX8" fmla="*/ 172042 w 2580582"/>
                <a:gd name="csY8" fmla="*/ 0 h 1032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582" h="1032233">
                  <a:moveTo>
                    <a:pt x="172042" y="0"/>
                  </a:moveTo>
                  <a:lnTo>
                    <a:pt x="2408540" y="0"/>
                  </a:lnTo>
                  <a:cubicBezTo>
                    <a:pt x="2503556" y="0"/>
                    <a:pt x="2580582" y="77026"/>
                    <a:pt x="2580582" y="172042"/>
                  </a:cubicBezTo>
                  <a:lnTo>
                    <a:pt x="2580582" y="1032233"/>
                  </a:lnTo>
                  <a:lnTo>
                    <a:pt x="2580582" y="1032233"/>
                  </a:lnTo>
                  <a:lnTo>
                    <a:pt x="0" y="1032233"/>
                  </a:lnTo>
                  <a:lnTo>
                    <a:pt x="0" y="1032233"/>
                  </a:lnTo>
                  <a:lnTo>
                    <a:pt x="0" y="172042"/>
                  </a:lnTo>
                  <a:cubicBezTo>
                    <a:pt x="0" y="77026"/>
                    <a:pt x="77026" y="0"/>
                    <a:pt x="172042"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92629" tIns="131669" rIns="192629" bIns="81280" numCol="1" spcCol="1270" anchor="ctr" anchorCtr="0">
              <a:noAutofit/>
            </a:bodyPr>
            <a:lstStyle/>
            <a:p>
              <a:pPr marL="0" lvl="0" indent="0" algn="ctr" defTabSz="889000">
                <a:lnSpc>
                  <a:spcPct val="90000"/>
                </a:lnSpc>
                <a:spcBef>
                  <a:spcPct val="0"/>
                </a:spcBef>
                <a:spcAft>
                  <a:spcPct val="35000"/>
                </a:spcAft>
                <a:buNone/>
              </a:pPr>
              <a:r>
                <a:rPr lang="en-US" sz="2000" b="1" kern="1200"/>
                <a:t>Step 2: Add a new post.</a:t>
              </a:r>
            </a:p>
          </p:txBody>
        </p:sp>
        <p:sp>
          <p:nvSpPr>
            <p:cNvPr id="9" name="Freeform: Shape 8">
              <a:extLst>
                <a:ext uri="{FF2B5EF4-FFF2-40B4-BE49-F238E27FC236}">
                  <a16:creationId xmlns:a16="http://schemas.microsoft.com/office/drawing/2014/main" id="{5DDAA841-9EAF-95E9-77E3-67BE27BB43BC}"/>
                </a:ext>
              </a:extLst>
            </p:cNvPr>
            <p:cNvSpPr/>
            <p:nvPr/>
          </p:nvSpPr>
          <p:spPr>
            <a:xfrm>
              <a:off x="3327156" y="3031090"/>
              <a:ext cx="2580582" cy="1458464"/>
            </a:xfrm>
            <a:custGeom>
              <a:avLst/>
              <a:gdLst>
                <a:gd name="csX0" fmla="*/ 0 w 2580582"/>
                <a:gd name="csY0" fmla="*/ 0 h 1921500"/>
                <a:gd name="csX1" fmla="*/ 2580582 w 2580582"/>
                <a:gd name="csY1" fmla="*/ 0 h 1921500"/>
                <a:gd name="csX2" fmla="*/ 2580582 w 2580582"/>
                <a:gd name="csY2" fmla="*/ 1921500 h 1921500"/>
                <a:gd name="csX3" fmla="*/ 0 w 2580582"/>
                <a:gd name="csY3" fmla="*/ 1921500 h 1921500"/>
                <a:gd name="csX4" fmla="*/ 0 w 2580582"/>
                <a:gd name="csY4" fmla="*/ 0 h 1921500"/>
              </a:gdLst>
              <a:ahLst/>
              <a:cxnLst>
                <a:cxn ang="0">
                  <a:pos x="csX0" y="csY0"/>
                </a:cxn>
                <a:cxn ang="0">
                  <a:pos x="csX1" y="csY1"/>
                </a:cxn>
                <a:cxn ang="0">
                  <a:pos x="csX2" y="csY2"/>
                </a:cxn>
                <a:cxn ang="0">
                  <a:pos x="csX3" y="csY3"/>
                </a:cxn>
                <a:cxn ang="0">
                  <a:pos x="csX4" y="csY4"/>
                </a:cxn>
              </a:cxnLst>
              <a:rect l="l" t="t" r="r" b="b"/>
              <a:pathLst>
                <a:path w="2580582" h="1921500">
                  <a:moveTo>
                    <a:pt x="0" y="0"/>
                  </a:moveTo>
                  <a:lnTo>
                    <a:pt x="2580582" y="0"/>
                  </a:lnTo>
                  <a:lnTo>
                    <a:pt x="2580582" y="1921500"/>
                  </a:lnTo>
                  <a:lnTo>
                    <a:pt x="0" y="192150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0" lvl="1" indent="-228600" algn="l" defTabSz="1111250">
                <a:lnSpc>
                  <a:spcPct val="90000"/>
                </a:lnSpc>
                <a:spcBef>
                  <a:spcPct val="0"/>
                </a:spcBef>
                <a:spcAft>
                  <a:spcPct val="15000"/>
                </a:spcAft>
                <a:buNone/>
              </a:pPr>
              <a:r>
                <a:rPr lang="en-US" sz="2000" kern="1200"/>
                <a:t>Click the “+” button.</a:t>
              </a:r>
            </a:p>
          </p:txBody>
        </p:sp>
        <p:sp>
          <p:nvSpPr>
            <p:cNvPr id="10" name="Freeform: Shape 9">
              <a:extLst>
                <a:ext uri="{FF2B5EF4-FFF2-40B4-BE49-F238E27FC236}">
                  <a16:creationId xmlns:a16="http://schemas.microsoft.com/office/drawing/2014/main" id="{BB2A76A5-2E8F-68C1-7838-89A5CD9B2EFD}"/>
                </a:ext>
              </a:extLst>
            </p:cNvPr>
            <p:cNvSpPr/>
            <p:nvPr/>
          </p:nvSpPr>
          <p:spPr>
            <a:xfrm>
              <a:off x="6269020" y="1998856"/>
              <a:ext cx="2580582" cy="1032233"/>
            </a:xfrm>
            <a:custGeom>
              <a:avLst/>
              <a:gdLst>
                <a:gd name="csX0" fmla="*/ 172042 w 2580582"/>
                <a:gd name="csY0" fmla="*/ 0 h 1032233"/>
                <a:gd name="csX1" fmla="*/ 2408540 w 2580582"/>
                <a:gd name="csY1" fmla="*/ 0 h 1032233"/>
                <a:gd name="csX2" fmla="*/ 2580582 w 2580582"/>
                <a:gd name="csY2" fmla="*/ 172042 h 1032233"/>
                <a:gd name="csX3" fmla="*/ 2580582 w 2580582"/>
                <a:gd name="csY3" fmla="*/ 1032233 h 1032233"/>
                <a:gd name="csX4" fmla="*/ 2580582 w 2580582"/>
                <a:gd name="csY4" fmla="*/ 1032233 h 1032233"/>
                <a:gd name="csX5" fmla="*/ 0 w 2580582"/>
                <a:gd name="csY5" fmla="*/ 1032233 h 1032233"/>
                <a:gd name="csX6" fmla="*/ 0 w 2580582"/>
                <a:gd name="csY6" fmla="*/ 1032233 h 1032233"/>
                <a:gd name="csX7" fmla="*/ 0 w 2580582"/>
                <a:gd name="csY7" fmla="*/ 172042 h 1032233"/>
                <a:gd name="csX8" fmla="*/ 172042 w 2580582"/>
                <a:gd name="csY8" fmla="*/ 0 h 1032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582" h="1032233">
                  <a:moveTo>
                    <a:pt x="172042" y="0"/>
                  </a:moveTo>
                  <a:lnTo>
                    <a:pt x="2408540" y="0"/>
                  </a:lnTo>
                  <a:cubicBezTo>
                    <a:pt x="2503556" y="0"/>
                    <a:pt x="2580582" y="77026"/>
                    <a:pt x="2580582" y="172042"/>
                  </a:cubicBezTo>
                  <a:lnTo>
                    <a:pt x="2580582" y="1032233"/>
                  </a:lnTo>
                  <a:lnTo>
                    <a:pt x="2580582" y="1032233"/>
                  </a:lnTo>
                  <a:lnTo>
                    <a:pt x="0" y="1032233"/>
                  </a:lnTo>
                  <a:lnTo>
                    <a:pt x="0" y="1032233"/>
                  </a:lnTo>
                  <a:lnTo>
                    <a:pt x="0" y="172042"/>
                  </a:lnTo>
                  <a:cubicBezTo>
                    <a:pt x="0" y="77026"/>
                    <a:pt x="77026" y="0"/>
                    <a:pt x="172042"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92629" tIns="131669" rIns="192629" bIns="81280" numCol="1" spcCol="1270" anchor="ctr" anchorCtr="0">
              <a:noAutofit/>
            </a:bodyPr>
            <a:lstStyle/>
            <a:p>
              <a:pPr marL="0" lvl="0" indent="0" algn="ctr" defTabSz="889000">
                <a:lnSpc>
                  <a:spcPct val="90000"/>
                </a:lnSpc>
                <a:spcBef>
                  <a:spcPct val="0"/>
                </a:spcBef>
                <a:spcAft>
                  <a:spcPct val="35000"/>
                </a:spcAft>
                <a:buNone/>
              </a:pPr>
              <a:r>
                <a:rPr lang="en-US" sz="2000" b="1" kern="1200"/>
                <a:t>Step 3: Add your content.</a:t>
              </a:r>
            </a:p>
          </p:txBody>
        </p:sp>
        <p:sp>
          <p:nvSpPr>
            <p:cNvPr id="11" name="Freeform: Shape 10">
              <a:extLst>
                <a:ext uri="{FF2B5EF4-FFF2-40B4-BE49-F238E27FC236}">
                  <a16:creationId xmlns:a16="http://schemas.microsoft.com/office/drawing/2014/main" id="{0891C5BF-DB15-BA7A-1759-2B423094FB07}"/>
                </a:ext>
              </a:extLst>
            </p:cNvPr>
            <p:cNvSpPr/>
            <p:nvPr/>
          </p:nvSpPr>
          <p:spPr>
            <a:xfrm>
              <a:off x="6269020" y="3031090"/>
              <a:ext cx="2580582" cy="1458464"/>
            </a:xfrm>
            <a:custGeom>
              <a:avLst/>
              <a:gdLst>
                <a:gd name="csX0" fmla="*/ 0 w 2580582"/>
                <a:gd name="csY0" fmla="*/ 0 h 1921500"/>
                <a:gd name="csX1" fmla="*/ 2580582 w 2580582"/>
                <a:gd name="csY1" fmla="*/ 0 h 1921500"/>
                <a:gd name="csX2" fmla="*/ 2580582 w 2580582"/>
                <a:gd name="csY2" fmla="*/ 1921500 h 1921500"/>
                <a:gd name="csX3" fmla="*/ 0 w 2580582"/>
                <a:gd name="csY3" fmla="*/ 1921500 h 1921500"/>
                <a:gd name="csX4" fmla="*/ 0 w 2580582"/>
                <a:gd name="csY4" fmla="*/ 0 h 1921500"/>
              </a:gdLst>
              <a:ahLst/>
              <a:cxnLst>
                <a:cxn ang="0">
                  <a:pos x="csX0" y="csY0"/>
                </a:cxn>
                <a:cxn ang="0">
                  <a:pos x="csX1" y="csY1"/>
                </a:cxn>
                <a:cxn ang="0">
                  <a:pos x="csX2" y="csY2"/>
                </a:cxn>
                <a:cxn ang="0">
                  <a:pos x="csX3" y="csY3"/>
                </a:cxn>
                <a:cxn ang="0">
                  <a:pos x="csX4" y="csY4"/>
                </a:cxn>
              </a:cxnLst>
              <a:rect l="l" t="t" r="r" b="b"/>
              <a:pathLst>
                <a:path w="2580582" h="1921500">
                  <a:moveTo>
                    <a:pt x="0" y="0"/>
                  </a:moveTo>
                  <a:lnTo>
                    <a:pt x="2580582" y="0"/>
                  </a:lnTo>
                  <a:lnTo>
                    <a:pt x="2580582" y="1921500"/>
                  </a:lnTo>
                  <a:lnTo>
                    <a:pt x="0" y="192150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0" lvl="1" indent="-228600" algn="l" defTabSz="1111250">
                <a:lnSpc>
                  <a:spcPct val="90000"/>
                </a:lnSpc>
                <a:spcBef>
                  <a:spcPct val="0"/>
                </a:spcBef>
                <a:spcAft>
                  <a:spcPct val="15000"/>
                </a:spcAft>
                <a:buNone/>
              </a:pPr>
              <a:r>
                <a:rPr lang="en-US" sz="2000" kern="1200"/>
                <a:t>Type text directly into the post.</a:t>
              </a:r>
            </a:p>
          </p:txBody>
        </p:sp>
        <p:sp>
          <p:nvSpPr>
            <p:cNvPr id="12" name="Freeform: Shape 11">
              <a:extLst>
                <a:ext uri="{FF2B5EF4-FFF2-40B4-BE49-F238E27FC236}">
                  <a16:creationId xmlns:a16="http://schemas.microsoft.com/office/drawing/2014/main" id="{3AC15652-4AB1-0D81-F9AF-4BD9934F47D3}"/>
                </a:ext>
              </a:extLst>
            </p:cNvPr>
            <p:cNvSpPr/>
            <p:nvPr/>
          </p:nvSpPr>
          <p:spPr>
            <a:xfrm>
              <a:off x="9210885" y="1998856"/>
              <a:ext cx="2580582" cy="1032233"/>
            </a:xfrm>
            <a:custGeom>
              <a:avLst/>
              <a:gdLst>
                <a:gd name="csX0" fmla="*/ 172042 w 2580582"/>
                <a:gd name="csY0" fmla="*/ 0 h 1032233"/>
                <a:gd name="csX1" fmla="*/ 2408540 w 2580582"/>
                <a:gd name="csY1" fmla="*/ 0 h 1032233"/>
                <a:gd name="csX2" fmla="*/ 2580582 w 2580582"/>
                <a:gd name="csY2" fmla="*/ 172042 h 1032233"/>
                <a:gd name="csX3" fmla="*/ 2580582 w 2580582"/>
                <a:gd name="csY3" fmla="*/ 1032233 h 1032233"/>
                <a:gd name="csX4" fmla="*/ 2580582 w 2580582"/>
                <a:gd name="csY4" fmla="*/ 1032233 h 1032233"/>
                <a:gd name="csX5" fmla="*/ 0 w 2580582"/>
                <a:gd name="csY5" fmla="*/ 1032233 h 1032233"/>
                <a:gd name="csX6" fmla="*/ 0 w 2580582"/>
                <a:gd name="csY6" fmla="*/ 1032233 h 1032233"/>
                <a:gd name="csX7" fmla="*/ 0 w 2580582"/>
                <a:gd name="csY7" fmla="*/ 172042 h 1032233"/>
                <a:gd name="csX8" fmla="*/ 172042 w 2580582"/>
                <a:gd name="csY8" fmla="*/ 0 h 1032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80582" h="1032233">
                  <a:moveTo>
                    <a:pt x="172042" y="0"/>
                  </a:moveTo>
                  <a:lnTo>
                    <a:pt x="2408540" y="0"/>
                  </a:lnTo>
                  <a:cubicBezTo>
                    <a:pt x="2503556" y="0"/>
                    <a:pt x="2580582" y="77026"/>
                    <a:pt x="2580582" y="172042"/>
                  </a:cubicBezTo>
                  <a:lnTo>
                    <a:pt x="2580582" y="1032233"/>
                  </a:lnTo>
                  <a:lnTo>
                    <a:pt x="2580582" y="1032233"/>
                  </a:lnTo>
                  <a:lnTo>
                    <a:pt x="0" y="1032233"/>
                  </a:lnTo>
                  <a:lnTo>
                    <a:pt x="0" y="1032233"/>
                  </a:lnTo>
                  <a:lnTo>
                    <a:pt x="0" y="172042"/>
                  </a:lnTo>
                  <a:cubicBezTo>
                    <a:pt x="0" y="77026"/>
                    <a:pt x="77026" y="0"/>
                    <a:pt x="172042"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28189" tIns="151989" rIns="228189" bIns="101600" numCol="1" spcCol="1270" anchor="ctr" anchorCtr="0">
              <a:noAutofit/>
            </a:bodyPr>
            <a:lstStyle/>
            <a:p>
              <a:pPr marL="0" lvl="0" indent="0" algn="ctr" defTabSz="1111250">
                <a:lnSpc>
                  <a:spcPct val="90000"/>
                </a:lnSpc>
                <a:spcBef>
                  <a:spcPct val="0"/>
                </a:spcBef>
                <a:spcAft>
                  <a:spcPct val="35000"/>
                </a:spcAft>
                <a:buNone/>
              </a:pPr>
              <a:r>
                <a:rPr lang="en-US" sz="2000" b="1" kern="1200"/>
                <a:t>Step 4: Publish.  </a:t>
              </a:r>
            </a:p>
          </p:txBody>
        </p:sp>
        <p:sp>
          <p:nvSpPr>
            <p:cNvPr id="14" name="Freeform: Shape 13">
              <a:extLst>
                <a:ext uri="{FF2B5EF4-FFF2-40B4-BE49-F238E27FC236}">
                  <a16:creationId xmlns:a16="http://schemas.microsoft.com/office/drawing/2014/main" id="{92E2D92E-F5AB-14E7-EE3A-25A7393D2C3F}"/>
                </a:ext>
              </a:extLst>
            </p:cNvPr>
            <p:cNvSpPr/>
            <p:nvPr/>
          </p:nvSpPr>
          <p:spPr>
            <a:xfrm>
              <a:off x="9210885" y="3031090"/>
              <a:ext cx="2580582" cy="1458464"/>
            </a:xfrm>
            <a:custGeom>
              <a:avLst/>
              <a:gdLst>
                <a:gd name="csX0" fmla="*/ 0 w 2580582"/>
                <a:gd name="csY0" fmla="*/ 0 h 1921500"/>
                <a:gd name="csX1" fmla="*/ 2580582 w 2580582"/>
                <a:gd name="csY1" fmla="*/ 0 h 1921500"/>
                <a:gd name="csX2" fmla="*/ 2580582 w 2580582"/>
                <a:gd name="csY2" fmla="*/ 1921500 h 1921500"/>
                <a:gd name="csX3" fmla="*/ 0 w 2580582"/>
                <a:gd name="csY3" fmla="*/ 1921500 h 1921500"/>
                <a:gd name="csX4" fmla="*/ 0 w 2580582"/>
                <a:gd name="csY4" fmla="*/ 0 h 1921500"/>
              </a:gdLst>
              <a:ahLst/>
              <a:cxnLst>
                <a:cxn ang="0">
                  <a:pos x="csX0" y="csY0"/>
                </a:cxn>
                <a:cxn ang="0">
                  <a:pos x="csX1" y="csY1"/>
                </a:cxn>
                <a:cxn ang="0">
                  <a:pos x="csX2" y="csY2"/>
                </a:cxn>
                <a:cxn ang="0">
                  <a:pos x="csX3" y="csY3"/>
                </a:cxn>
                <a:cxn ang="0">
                  <a:pos x="csX4" y="csY4"/>
                </a:cxn>
              </a:cxnLst>
              <a:rect l="l" t="t" r="r" b="b"/>
              <a:pathLst>
                <a:path w="2580582" h="1921500">
                  <a:moveTo>
                    <a:pt x="0" y="0"/>
                  </a:moveTo>
                  <a:lnTo>
                    <a:pt x="2580582" y="0"/>
                  </a:lnTo>
                  <a:lnTo>
                    <a:pt x="2580582" y="1921500"/>
                  </a:lnTo>
                  <a:lnTo>
                    <a:pt x="0" y="192150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0" lvl="1" indent="-228600" algn="l" defTabSz="1111250">
                <a:lnSpc>
                  <a:spcPct val="90000"/>
                </a:lnSpc>
                <a:spcBef>
                  <a:spcPct val="0"/>
                </a:spcBef>
                <a:spcAft>
                  <a:spcPct val="15000"/>
                </a:spcAft>
                <a:buNone/>
              </a:pPr>
              <a:r>
                <a:rPr lang="en-US" sz="2000" kern="1200"/>
                <a:t>Click “Publish” or click outside the post.</a:t>
              </a:r>
            </a:p>
          </p:txBody>
        </p:sp>
      </p:grpSp>
      <p:pic>
        <p:nvPicPr>
          <p:cNvPr id="2050" name="Picture 2">
            <a:extLst>
              <a:ext uri="{FF2B5EF4-FFF2-40B4-BE49-F238E27FC236}">
                <a16:creationId xmlns:a16="http://schemas.microsoft.com/office/drawing/2014/main" id="{15AF521B-24BC-A17B-C099-564389DB948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8911" y="298521"/>
            <a:ext cx="3034650" cy="9364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QR Code to Padlet Site">
            <a:extLst>
              <a:ext uri="{FF2B5EF4-FFF2-40B4-BE49-F238E27FC236}">
                <a16:creationId xmlns:a16="http://schemas.microsoft.com/office/drawing/2014/main" id="{0E1D2364-937B-3ECB-B013-A1F614FE00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346" y="4599018"/>
            <a:ext cx="2063129" cy="2063129"/>
          </a:xfrm>
          <a:prstGeom prst="rect">
            <a:avLst/>
          </a:prstGeom>
        </p:spPr>
      </p:pic>
    </p:spTree>
    <p:extLst>
      <p:ext uri="{BB962C8B-B14F-4D97-AF65-F5344CB8AC3E}">
        <p14:creationId xmlns:p14="http://schemas.microsoft.com/office/powerpoint/2010/main" val="146922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01568-C4D4-654F-BF8B-66B39A73851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4AE1D6-F53D-60AA-2A48-7DE35C0E3A72}"/>
              </a:ext>
            </a:extLst>
          </p:cNvPr>
          <p:cNvSpPr>
            <a:spLocks noGrp="1"/>
          </p:cNvSpPr>
          <p:nvPr>
            <p:ph type="title"/>
          </p:nvPr>
        </p:nvSpPr>
        <p:spPr>
          <a:xfrm>
            <a:off x="396875" y="0"/>
            <a:ext cx="11247438" cy="1108075"/>
          </a:xfrm>
        </p:spPr>
        <p:txBody>
          <a:bodyPr anchor="b">
            <a:normAutofit/>
          </a:bodyPr>
          <a:lstStyle/>
          <a:p>
            <a:r>
              <a:rPr lang="en-US" kern="0">
                <a:ea typeface="Open Sans"/>
              </a:rPr>
              <a:t>Where LEA Representative Challenges Can </a:t>
            </a:r>
            <a:br>
              <a:rPr lang="en-US" kern="0">
                <a:ea typeface="Open Sans"/>
              </a:rPr>
            </a:br>
            <a:r>
              <a:rPr lang="en-US" kern="0">
                <a:ea typeface="Open Sans"/>
              </a:rPr>
              <a:t>Be Addressed</a:t>
            </a:r>
          </a:p>
        </p:txBody>
      </p:sp>
      <p:sp>
        <p:nvSpPr>
          <p:cNvPr id="5" name="Slide Number Placeholder 4">
            <a:extLst>
              <a:ext uri="{FF2B5EF4-FFF2-40B4-BE49-F238E27FC236}">
                <a16:creationId xmlns:a16="http://schemas.microsoft.com/office/drawing/2014/main" id="{A136D5AE-C2C1-B5F5-32D9-073B9567DA08}"/>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26</a:t>
            </a:fld>
            <a:endParaRPr lang="en-US"/>
          </a:p>
        </p:txBody>
      </p:sp>
      <p:graphicFrame>
        <p:nvGraphicFramePr>
          <p:cNvPr id="6" name="Content Placeholder 5">
            <a:extLst>
              <a:ext uri="{FF2B5EF4-FFF2-40B4-BE49-F238E27FC236}">
                <a16:creationId xmlns:a16="http://schemas.microsoft.com/office/drawing/2014/main" id="{3921FB96-12C3-8599-EE44-B938E2A22F61}"/>
              </a:ext>
            </a:extLst>
          </p:cNvPr>
          <p:cNvGraphicFramePr>
            <a:graphicFrameLocks noGrp="1"/>
          </p:cNvGraphicFramePr>
          <p:nvPr>
            <p:ph sz="quarter" idx="14"/>
            <p:extLst>
              <p:ext uri="{D42A27DB-BD31-4B8C-83A1-F6EECF244321}">
                <p14:modId xmlns:p14="http://schemas.microsoft.com/office/powerpoint/2010/main" val="1355510216"/>
              </p:ext>
            </p:extLst>
          </p:nvPr>
        </p:nvGraphicFramePr>
        <p:xfrm>
          <a:off x="380999" y="1280160"/>
          <a:ext cx="11414760" cy="4773155"/>
        </p:xfrm>
        <a:graphic>
          <a:graphicData uri="http://schemas.openxmlformats.org/drawingml/2006/table">
            <a:tbl>
              <a:tblPr firstRow="1" bandRow="1">
                <a:tableStyleId>{31832965-C026-47F6-861E-5072A00C4E13}</a:tableStyleId>
              </a:tblPr>
              <a:tblGrid>
                <a:gridCol w="2711964">
                  <a:extLst>
                    <a:ext uri="{9D8B030D-6E8A-4147-A177-3AD203B41FA5}">
                      <a16:colId xmlns:a16="http://schemas.microsoft.com/office/drawing/2014/main" val="1648833039"/>
                    </a:ext>
                  </a:extLst>
                </a:gridCol>
                <a:gridCol w="3028483">
                  <a:extLst>
                    <a:ext uri="{9D8B030D-6E8A-4147-A177-3AD203B41FA5}">
                      <a16:colId xmlns:a16="http://schemas.microsoft.com/office/drawing/2014/main" val="1564910470"/>
                    </a:ext>
                  </a:extLst>
                </a:gridCol>
                <a:gridCol w="3068626">
                  <a:extLst>
                    <a:ext uri="{9D8B030D-6E8A-4147-A177-3AD203B41FA5}">
                      <a16:colId xmlns:a16="http://schemas.microsoft.com/office/drawing/2014/main" val="474529705"/>
                    </a:ext>
                  </a:extLst>
                </a:gridCol>
                <a:gridCol w="2605687">
                  <a:extLst>
                    <a:ext uri="{9D8B030D-6E8A-4147-A177-3AD203B41FA5}">
                      <a16:colId xmlns:a16="http://schemas.microsoft.com/office/drawing/2014/main" val="706771897"/>
                    </a:ext>
                  </a:extLst>
                </a:gridCol>
              </a:tblGrid>
              <a:tr h="627875">
                <a:tc>
                  <a:txBody>
                    <a:bodyPr/>
                    <a:lstStyle/>
                    <a:p>
                      <a:pPr algn="ctr"/>
                      <a:r>
                        <a:rPr lang="en-US"/>
                        <a:t>Common Challenge</a:t>
                      </a:r>
                    </a:p>
                  </a:txBody>
                  <a:tcPr anchor="ctr"/>
                </a:tc>
                <a:tc>
                  <a:txBody>
                    <a:bodyPr/>
                    <a:lstStyle/>
                    <a:p>
                      <a:pPr algn="ctr"/>
                      <a:r>
                        <a:rPr lang="en-US" b="1" u="sng"/>
                        <a:t>Before</a:t>
                      </a:r>
                      <a:r>
                        <a:rPr lang="en-US"/>
                        <a:t> the IEP Meeting</a:t>
                      </a:r>
                    </a:p>
                  </a:txBody>
                  <a:tcPr anchor="ctr"/>
                </a:tc>
                <a:tc>
                  <a:txBody>
                    <a:bodyPr/>
                    <a:lstStyle/>
                    <a:p>
                      <a:pPr algn="ctr"/>
                      <a:r>
                        <a:rPr lang="en-US"/>
                        <a:t> </a:t>
                      </a:r>
                      <a:r>
                        <a:rPr lang="en-US" u="sng"/>
                        <a:t>During</a:t>
                      </a:r>
                      <a:r>
                        <a:rPr lang="en-US"/>
                        <a:t> the IEP Meeting</a:t>
                      </a:r>
                    </a:p>
                  </a:txBody>
                  <a:tcPr anchor="ctr"/>
                </a:tc>
                <a:tc>
                  <a:txBody>
                    <a:bodyPr/>
                    <a:lstStyle/>
                    <a:p>
                      <a:pPr algn="ctr"/>
                      <a:r>
                        <a:rPr lang="en-US"/>
                        <a:t> </a:t>
                      </a:r>
                      <a:r>
                        <a:rPr lang="en-US" u="sng"/>
                        <a:t>After</a:t>
                      </a:r>
                      <a:r>
                        <a:rPr lang="en-US"/>
                        <a:t> the IEP Meeting</a:t>
                      </a:r>
                    </a:p>
                  </a:txBody>
                  <a:tcPr anchor="ctr"/>
                </a:tc>
                <a:extLst>
                  <a:ext uri="{0D108BD9-81ED-4DB2-BD59-A6C34878D82A}">
                    <a16:rowId xmlns:a16="http://schemas.microsoft.com/office/drawing/2014/main" val="1651737018"/>
                  </a:ext>
                </a:extLst>
              </a:tr>
              <a:tr h="518160">
                <a:tc>
                  <a:txBody>
                    <a:bodyPr/>
                    <a:lstStyle/>
                    <a:p>
                      <a:pPr algn="l"/>
                      <a:r>
                        <a:rPr lang="en-US" sz="1400" b="1"/>
                        <a:t>Preparedness</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081579078"/>
                  </a:ext>
                </a:extLst>
              </a:tr>
              <a:tr h="518160">
                <a:tc>
                  <a:txBody>
                    <a:bodyPr/>
                    <a:lstStyle/>
                    <a:p>
                      <a:pPr algn="l"/>
                      <a:r>
                        <a:rPr lang="en-US" sz="1400" b="1"/>
                        <a:t>Access to data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algn="ctr"/>
                      <a:endParaRPr lang="en-US"/>
                    </a:p>
                  </a:txBody>
                  <a:tcPr anchor="ctr"/>
                </a:tc>
                <a:extLst>
                  <a:ext uri="{0D108BD9-81ED-4DB2-BD59-A6C34878D82A}">
                    <a16:rowId xmlns:a16="http://schemas.microsoft.com/office/drawing/2014/main" val="2494420775"/>
                  </a:ext>
                </a:extLst>
              </a:tr>
              <a:tr h="518160">
                <a:tc>
                  <a:txBody>
                    <a:bodyPr/>
                    <a:lstStyle/>
                    <a:p>
                      <a:pPr algn="l"/>
                      <a:r>
                        <a:rPr lang="en-US" sz="1400" b="1"/>
                        <a:t>Navigating conflicts</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extLst>
                  <a:ext uri="{0D108BD9-81ED-4DB2-BD59-A6C34878D82A}">
                    <a16:rowId xmlns:a16="http://schemas.microsoft.com/office/drawing/2014/main" val="609024512"/>
                  </a:ext>
                </a:extLst>
              </a:tr>
              <a:tr h="518160">
                <a:tc>
                  <a:txBody>
                    <a:bodyPr/>
                    <a:lstStyle/>
                    <a:p>
                      <a:pPr algn="l"/>
                      <a:r>
                        <a:rPr lang="en-US" sz="1400" b="1"/>
                        <a:t>Content knowledge</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836277125"/>
                  </a:ext>
                </a:extLst>
              </a:tr>
              <a:tr h="518160">
                <a:tc>
                  <a:txBody>
                    <a:bodyPr/>
                    <a:lstStyle/>
                    <a:p>
                      <a:pPr algn="l"/>
                      <a:r>
                        <a:rPr lang="en-US" sz="1400" b="1"/>
                        <a:t>Prescriptiveness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algn="ctr"/>
                      <a:endParaRPr lang="en-US"/>
                    </a:p>
                  </a:txBody>
                  <a:tcPr anchor="ctr"/>
                </a:tc>
                <a:extLst>
                  <a:ext uri="{0D108BD9-81ED-4DB2-BD59-A6C34878D82A}">
                    <a16:rowId xmlns:a16="http://schemas.microsoft.com/office/drawing/2014/main" val="1668596015"/>
                  </a:ext>
                </a:extLst>
              </a:tr>
              <a:tr h="518160">
                <a:tc>
                  <a:txBody>
                    <a:bodyPr/>
                    <a:lstStyle/>
                    <a:p>
                      <a:pPr algn="l"/>
                      <a:r>
                        <a:rPr lang="en-US" sz="1400" b="1"/>
                        <a:t>Balancing compliance and collaboration</a:t>
                      </a:r>
                    </a:p>
                  </a:txBody>
                  <a:tcPr anchor="ctr"/>
                </a:tc>
                <a:tc>
                  <a:txBody>
                    <a:bodyPr/>
                    <a:lstStyle/>
                    <a:p>
                      <a:pPr algn="ctr"/>
                      <a:endParaRPr lang="en-US"/>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algn="ctr"/>
                      <a:endParaRPr lang="en-US"/>
                    </a:p>
                  </a:txBody>
                  <a:tcPr anchor="ctr"/>
                </a:tc>
                <a:extLst>
                  <a:ext uri="{0D108BD9-81ED-4DB2-BD59-A6C34878D82A}">
                    <a16:rowId xmlns:a16="http://schemas.microsoft.com/office/drawing/2014/main" val="1574665093"/>
                  </a:ext>
                </a:extLst>
              </a:tr>
              <a:tr h="518160">
                <a:tc>
                  <a:txBody>
                    <a:bodyPr/>
                    <a:lstStyle/>
                    <a:p>
                      <a:pPr algn="l"/>
                      <a:r>
                        <a:rPr lang="en-US" sz="1400" b="1"/>
                        <a:t>Cross-role </a:t>
                      </a:r>
                      <a:br>
                        <a:rPr lang="en-US" sz="1400" b="1"/>
                      </a:br>
                      <a:r>
                        <a:rPr lang="en-US" sz="1400" b="1"/>
                        <a:t>communication gaps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extLst>
                  <a:ext uri="{0D108BD9-81ED-4DB2-BD59-A6C34878D82A}">
                    <a16:rowId xmlns:a16="http://schemas.microsoft.com/office/drawing/2014/main" val="2236503329"/>
                  </a:ext>
                </a:extLst>
              </a:tr>
              <a:tr h="518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t>Operational insight</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a:t> </a:t>
                      </a:r>
                    </a:p>
                  </a:txBody>
                  <a:tcPr anchor="ctr"/>
                </a:tc>
                <a:tc>
                  <a:txBody>
                    <a:bodyPr/>
                    <a:lstStyle/>
                    <a:p>
                      <a:pPr marL="285750" indent="-285750" algn="ctr">
                        <a:buFont typeface="Wingdings" panose="05000000000000000000" pitchFamily="2" charset="2"/>
                        <a:buChar char="ü"/>
                      </a:pPr>
                      <a:r>
                        <a:rPr lang="en-US" dirty="0"/>
                        <a:t> </a:t>
                      </a:r>
                    </a:p>
                  </a:txBody>
                  <a:tcPr anchor="ctr"/>
                </a:tc>
                <a:extLst>
                  <a:ext uri="{0D108BD9-81ED-4DB2-BD59-A6C34878D82A}">
                    <a16:rowId xmlns:a16="http://schemas.microsoft.com/office/drawing/2014/main" val="3444462771"/>
                  </a:ext>
                </a:extLst>
              </a:tr>
            </a:tbl>
          </a:graphicData>
        </a:graphic>
      </p:graphicFrame>
    </p:spTree>
    <p:extLst>
      <p:ext uri="{BB962C8B-B14F-4D97-AF65-F5344CB8AC3E}">
        <p14:creationId xmlns:p14="http://schemas.microsoft.com/office/powerpoint/2010/main" val="421446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4BB97-14F4-99A2-EE0F-FA78CD881F9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C529B9-4E9C-9FE9-3BEC-C7BBF7FB5FEE}"/>
              </a:ext>
            </a:extLst>
          </p:cNvPr>
          <p:cNvSpPr>
            <a:spLocks noGrp="1"/>
          </p:cNvSpPr>
          <p:nvPr>
            <p:ph type="title"/>
          </p:nvPr>
        </p:nvSpPr>
        <p:spPr>
          <a:xfrm>
            <a:off x="396875" y="0"/>
            <a:ext cx="11247438" cy="1108075"/>
          </a:xfrm>
        </p:spPr>
        <p:txBody>
          <a:bodyPr anchor="b">
            <a:normAutofit/>
          </a:bodyPr>
          <a:lstStyle/>
          <a:p>
            <a:r>
              <a:rPr lang="en-US" kern="0">
                <a:ea typeface="Open Sans"/>
              </a:rPr>
              <a:t>Where LEA Representative Challenges Can </a:t>
            </a:r>
            <a:br>
              <a:rPr lang="en-US" kern="0">
                <a:ea typeface="Open Sans"/>
              </a:rPr>
            </a:br>
            <a:r>
              <a:rPr lang="en-US" kern="0">
                <a:ea typeface="Open Sans"/>
              </a:rPr>
              <a:t>Be Addressed</a:t>
            </a:r>
          </a:p>
        </p:txBody>
      </p:sp>
      <p:sp>
        <p:nvSpPr>
          <p:cNvPr id="5" name="Slide Number Placeholder 4">
            <a:extLst>
              <a:ext uri="{FF2B5EF4-FFF2-40B4-BE49-F238E27FC236}">
                <a16:creationId xmlns:a16="http://schemas.microsoft.com/office/drawing/2014/main" id="{4BAF9166-4DE3-5B33-19D0-FFFC3DFD4464}"/>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27</a:t>
            </a:fld>
            <a:endParaRPr lang="en-US"/>
          </a:p>
        </p:txBody>
      </p:sp>
      <p:sp>
        <p:nvSpPr>
          <p:cNvPr id="9" name="Text Placeholder 8">
            <a:extLst>
              <a:ext uri="{FF2B5EF4-FFF2-40B4-BE49-F238E27FC236}">
                <a16:creationId xmlns:a16="http://schemas.microsoft.com/office/drawing/2014/main" id="{8BB1CFD5-80EE-9267-1BD3-313FDBB5D548}"/>
              </a:ext>
            </a:extLst>
          </p:cNvPr>
          <p:cNvSpPr>
            <a:spLocks noGrp="1"/>
          </p:cNvSpPr>
          <p:nvPr>
            <p:ph type="body" sz="quarter" idx="16"/>
          </p:nvPr>
        </p:nvSpPr>
        <p:spPr/>
        <p:txBody>
          <a:bodyPr/>
          <a:lstStyle/>
          <a:p>
            <a:endParaRPr lang="en-US"/>
          </a:p>
        </p:txBody>
      </p:sp>
      <p:grpSp>
        <p:nvGrpSpPr>
          <p:cNvPr id="3" name="Group 2">
            <a:extLst>
              <a:ext uri="{FF2B5EF4-FFF2-40B4-BE49-F238E27FC236}">
                <a16:creationId xmlns:a16="http://schemas.microsoft.com/office/drawing/2014/main" id="{0A966815-7028-5037-B997-A841857909E0}"/>
              </a:ext>
              <a:ext uri="{C183D7F6-B498-43B3-948B-1728B52AA6E4}">
                <adec:decorative xmlns:adec="http://schemas.microsoft.com/office/drawing/2017/decorative" val="1"/>
              </a:ext>
            </a:extLst>
          </p:cNvPr>
          <p:cNvGrpSpPr/>
          <p:nvPr/>
        </p:nvGrpSpPr>
        <p:grpSpPr>
          <a:xfrm>
            <a:off x="396875" y="1757353"/>
            <a:ext cx="11246686" cy="3343294"/>
            <a:chOff x="2060510" y="1282442"/>
            <a:chExt cx="11246686" cy="3343294"/>
          </a:xfrm>
        </p:grpSpPr>
        <p:sp>
          <p:nvSpPr>
            <p:cNvPr id="4" name="Freeform: Shape 3">
              <a:extLst>
                <a:ext uri="{FF2B5EF4-FFF2-40B4-BE49-F238E27FC236}">
                  <a16:creationId xmlns:a16="http://schemas.microsoft.com/office/drawing/2014/main" id="{AD42D418-AA78-907C-5745-502F0ED38190}"/>
                </a:ext>
              </a:extLst>
            </p:cNvPr>
            <p:cNvSpPr/>
            <p:nvPr/>
          </p:nvSpPr>
          <p:spPr>
            <a:xfrm>
              <a:off x="2525433" y="1282442"/>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Meeting preparation: </a:t>
              </a:r>
              <a:r>
                <a:rPr lang="en-US" sz="2000" i="0" kern="1200"/>
                <a:t>Addresses preparedness, data access, and operational oversight</a:t>
              </a:r>
            </a:p>
          </p:txBody>
        </p:sp>
        <p:sp>
          <p:nvSpPr>
            <p:cNvPr id="6" name="Oval 5" descr="Open book outline">
              <a:extLst>
                <a:ext uri="{FF2B5EF4-FFF2-40B4-BE49-F238E27FC236}">
                  <a16:creationId xmlns:a16="http://schemas.microsoft.com/office/drawing/2014/main" id="{EA42AE9A-D6E8-97B5-F583-A58F6B5AC45A}"/>
                </a:ext>
              </a:extLst>
            </p:cNvPr>
            <p:cNvSpPr/>
            <p:nvPr/>
          </p:nvSpPr>
          <p:spPr>
            <a:xfrm>
              <a:off x="2060510" y="1282443"/>
              <a:ext cx="929845" cy="929845"/>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73708833-A8E6-3288-12B4-22B7F9F5142C}"/>
                </a:ext>
              </a:extLst>
            </p:cNvPr>
            <p:cNvSpPr/>
            <p:nvPr/>
          </p:nvSpPr>
          <p:spPr>
            <a:xfrm>
              <a:off x="2525433" y="2489165"/>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Meeting facilitation: </a:t>
              </a:r>
              <a:r>
                <a:rPr lang="en-US" sz="2000" i="0" kern="1200"/>
                <a:t>Addresses conflict, compliance tension, and prescriptiveness</a:t>
              </a:r>
            </a:p>
          </p:txBody>
        </p:sp>
        <p:sp>
          <p:nvSpPr>
            <p:cNvPr id="10" name="Oval 9">
              <a:extLst>
                <a:ext uri="{FF2B5EF4-FFF2-40B4-BE49-F238E27FC236}">
                  <a16:creationId xmlns:a16="http://schemas.microsoft.com/office/drawing/2014/main" id="{47907CAA-24BB-693D-C3F2-F73A58624A38}"/>
                </a:ext>
              </a:extLst>
            </p:cNvPr>
            <p:cNvSpPr/>
            <p:nvPr/>
          </p:nvSpPr>
          <p:spPr>
            <a:xfrm>
              <a:off x="2060510" y="2489166"/>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E2916696-C650-AB5A-26FF-B814B1F734AA}"/>
                </a:ext>
              </a:extLst>
            </p:cNvPr>
            <p:cNvSpPr/>
            <p:nvPr/>
          </p:nvSpPr>
          <p:spPr>
            <a:xfrm>
              <a:off x="2525433" y="3695889"/>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a:t>Post-meeting</a:t>
              </a:r>
              <a:r>
                <a:rPr lang="en-US" sz="2000" b="1" i="0" kern="1200"/>
                <a:t> follow-through: </a:t>
              </a:r>
              <a:r>
                <a:rPr lang="en-US" sz="2000" i="0" kern="1200"/>
                <a:t>Addresses communication gaps and implementation clarity</a:t>
              </a:r>
            </a:p>
          </p:txBody>
        </p:sp>
        <p:sp>
          <p:nvSpPr>
            <p:cNvPr id="12" name="Oval 11">
              <a:extLst>
                <a:ext uri="{FF2B5EF4-FFF2-40B4-BE49-F238E27FC236}">
                  <a16:creationId xmlns:a16="http://schemas.microsoft.com/office/drawing/2014/main" id="{8AD65CBA-F5D0-07BD-D7F4-8E38C9D20792}"/>
                </a:ext>
              </a:extLst>
            </p:cNvPr>
            <p:cNvSpPr/>
            <p:nvPr/>
          </p:nvSpPr>
          <p:spPr>
            <a:xfrm>
              <a:off x="2060510" y="3695890"/>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grpSp>
      <p:pic>
        <p:nvPicPr>
          <p:cNvPr id="13" name="Graphic 12">
            <a:extLst>
              <a:ext uri="{FF2B5EF4-FFF2-40B4-BE49-F238E27FC236}">
                <a16:creationId xmlns:a16="http://schemas.microsoft.com/office/drawing/2014/main" id="{0881064B-5E07-C43E-D890-992E7C49E08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8897" y="1879376"/>
            <a:ext cx="685800" cy="685800"/>
          </a:xfrm>
          <a:prstGeom prst="rect">
            <a:avLst/>
          </a:prstGeom>
        </p:spPr>
      </p:pic>
      <p:pic>
        <p:nvPicPr>
          <p:cNvPr id="15" name="Graphic 14">
            <a:extLst>
              <a:ext uri="{FF2B5EF4-FFF2-40B4-BE49-F238E27FC236}">
                <a16:creationId xmlns:a16="http://schemas.microsoft.com/office/drawing/2014/main" id="{0A6C3D37-5DF5-EC3A-7211-FAACC3E8B09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6037" y="3067187"/>
            <a:ext cx="731520" cy="731520"/>
          </a:xfrm>
          <a:prstGeom prst="rect">
            <a:avLst/>
          </a:prstGeom>
        </p:spPr>
      </p:pic>
      <p:pic>
        <p:nvPicPr>
          <p:cNvPr id="20" name="Graphic 19">
            <a:extLst>
              <a:ext uri="{FF2B5EF4-FFF2-40B4-BE49-F238E27FC236}">
                <a16:creationId xmlns:a16="http://schemas.microsoft.com/office/drawing/2014/main" id="{E8E9ACBD-6E9B-3B5F-1D1B-6F8614CAE23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8897" y="4292823"/>
            <a:ext cx="685800" cy="685800"/>
          </a:xfrm>
          <a:prstGeom prst="rect">
            <a:avLst/>
          </a:prstGeom>
        </p:spPr>
      </p:pic>
    </p:spTree>
    <p:extLst>
      <p:ext uri="{BB962C8B-B14F-4D97-AF65-F5344CB8AC3E}">
        <p14:creationId xmlns:p14="http://schemas.microsoft.com/office/powerpoint/2010/main" val="389306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493A3-85D2-B1CA-CD79-3376545E747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343AAA2-F4F3-22B4-CAD8-035B1D78809D}"/>
              </a:ext>
            </a:extLst>
          </p:cNvPr>
          <p:cNvSpPr>
            <a:spLocks noGrp="1"/>
          </p:cNvSpPr>
          <p:nvPr>
            <p:ph type="title"/>
          </p:nvPr>
        </p:nvSpPr>
        <p:spPr>
          <a:xfrm>
            <a:off x="396875" y="0"/>
            <a:ext cx="11247438" cy="1108075"/>
          </a:xfrm>
        </p:spPr>
        <p:txBody>
          <a:bodyPr anchor="b">
            <a:normAutofit/>
          </a:bodyPr>
          <a:lstStyle/>
          <a:p>
            <a:r>
              <a:rPr lang="en-US"/>
              <a:t>Before the IEP Meeting: Preparation Strategies for the LEA Representative</a:t>
            </a:r>
            <a:endParaRPr lang="en-US" kern="0">
              <a:ea typeface="Open Sans"/>
            </a:endParaRPr>
          </a:p>
        </p:txBody>
      </p:sp>
      <p:grpSp>
        <p:nvGrpSpPr>
          <p:cNvPr id="3" name="Group 2">
            <a:extLst>
              <a:ext uri="{FF2B5EF4-FFF2-40B4-BE49-F238E27FC236}">
                <a16:creationId xmlns:a16="http://schemas.microsoft.com/office/drawing/2014/main" id="{4AD454D9-9D17-A606-6ECF-FD33D18607B7}"/>
              </a:ext>
              <a:ext uri="{C183D7F6-B498-43B3-948B-1728B52AA6E4}">
                <adec:decorative xmlns:adec="http://schemas.microsoft.com/office/drawing/2017/decorative" val="1"/>
              </a:ext>
            </a:extLst>
          </p:cNvPr>
          <p:cNvGrpSpPr/>
          <p:nvPr/>
        </p:nvGrpSpPr>
        <p:grpSpPr>
          <a:xfrm>
            <a:off x="396875" y="1239943"/>
            <a:ext cx="11246686" cy="4550016"/>
            <a:chOff x="2060510" y="1282442"/>
            <a:chExt cx="11246686" cy="4550016"/>
          </a:xfrm>
        </p:grpSpPr>
        <p:sp>
          <p:nvSpPr>
            <p:cNvPr id="4" name="Freeform: Shape 3">
              <a:extLst>
                <a:ext uri="{FF2B5EF4-FFF2-40B4-BE49-F238E27FC236}">
                  <a16:creationId xmlns:a16="http://schemas.microsoft.com/office/drawing/2014/main" id="{08F73C17-4596-3331-E270-B7F250F011EC}"/>
                </a:ext>
              </a:extLst>
            </p:cNvPr>
            <p:cNvSpPr/>
            <p:nvPr/>
          </p:nvSpPr>
          <p:spPr>
            <a:xfrm>
              <a:off x="2525433" y="1282442"/>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defTabSz="889000">
                <a:lnSpc>
                  <a:spcPct val="90000"/>
                </a:lnSpc>
                <a:spcBef>
                  <a:spcPct val="0"/>
                </a:spcBef>
                <a:spcAft>
                  <a:spcPct val="35000"/>
                </a:spcAft>
              </a:pPr>
              <a:r>
                <a:rPr lang="en-US" b="1" i="0" kern="1200"/>
                <a:t>Clarify LEA representation and authority: </a:t>
              </a:r>
              <a:r>
                <a:rPr lang="en-US" i="0" kern="1200"/>
                <a:t>Confirm who is serving as the LEA representative and ensure that they </a:t>
              </a:r>
              <a:r>
                <a:rPr lang="en-US"/>
                <a:t>are authorized and prepared to</a:t>
              </a:r>
              <a:r>
                <a:rPr lang="en-US" i="0" kern="1200"/>
                <a:t> commit district resources as needed</a:t>
              </a:r>
            </a:p>
          </p:txBody>
        </p:sp>
        <p:sp>
          <p:nvSpPr>
            <p:cNvPr id="6" name="Oval 5" descr="Open book outline">
              <a:extLst>
                <a:ext uri="{FF2B5EF4-FFF2-40B4-BE49-F238E27FC236}">
                  <a16:creationId xmlns:a16="http://schemas.microsoft.com/office/drawing/2014/main" id="{DB279AF0-975C-FEC9-25B7-62AB41775C3C}"/>
                </a:ext>
              </a:extLst>
            </p:cNvPr>
            <p:cNvSpPr/>
            <p:nvPr/>
          </p:nvSpPr>
          <p:spPr>
            <a:xfrm>
              <a:off x="2060510" y="1282443"/>
              <a:ext cx="929845" cy="929845"/>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1962D1AC-8D97-3CC3-FF20-6A6D83F51C5A}"/>
                </a:ext>
              </a:extLst>
            </p:cNvPr>
            <p:cNvSpPr/>
            <p:nvPr/>
          </p:nvSpPr>
          <p:spPr>
            <a:xfrm>
              <a:off x="2525433" y="2489165"/>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b="1" i="0" kern="1200"/>
                <a:t>Develop a student‑centered understanding: </a:t>
              </a:r>
              <a:r>
                <a:rPr lang="en-US" i="0" kern="1200"/>
                <a:t>Review strengths, needs, current data (e.g., attendance, behavior, progress monitoring etc.), and family input—not just draft IEP components</a:t>
              </a:r>
            </a:p>
          </p:txBody>
        </p:sp>
        <p:sp>
          <p:nvSpPr>
            <p:cNvPr id="10" name="Oval 9">
              <a:extLst>
                <a:ext uri="{FF2B5EF4-FFF2-40B4-BE49-F238E27FC236}">
                  <a16:creationId xmlns:a16="http://schemas.microsoft.com/office/drawing/2014/main" id="{60026428-362B-1E98-B446-56EC4BA69192}"/>
                </a:ext>
              </a:extLst>
            </p:cNvPr>
            <p:cNvSpPr/>
            <p:nvPr/>
          </p:nvSpPr>
          <p:spPr>
            <a:xfrm>
              <a:off x="2060510" y="2489166"/>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009033E-446C-7AAF-FA0A-AC5AED8430D0}"/>
                </a:ext>
              </a:extLst>
            </p:cNvPr>
            <p:cNvSpPr/>
            <p:nvPr/>
          </p:nvSpPr>
          <p:spPr>
            <a:xfrm>
              <a:off x="2525433" y="3695889"/>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b="1" i="0" kern="1200"/>
                <a:t>Anticipate decision points: </a:t>
              </a:r>
              <a:r>
                <a:rPr lang="en-US" i="0" kern="1200"/>
                <a:t>Identify which services or supports may require LEA approval (e.g., staffing, intensity, scheduling</a:t>
              </a:r>
              <a:r>
                <a:rPr lang="en-US"/>
                <a:t>)</a:t>
              </a:r>
              <a:endParaRPr lang="en-US" i="0" kern="1200"/>
            </a:p>
          </p:txBody>
        </p:sp>
        <p:sp>
          <p:nvSpPr>
            <p:cNvPr id="12" name="Oval 11">
              <a:extLst>
                <a:ext uri="{FF2B5EF4-FFF2-40B4-BE49-F238E27FC236}">
                  <a16:creationId xmlns:a16="http://schemas.microsoft.com/office/drawing/2014/main" id="{517EBA86-02E3-7C7E-45BE-FAB8471BDDDA}"/>
                </a:ext>
              </a:extLst>
            </p:cNvPr>
            <p:cNvSpPr/>
            <p:nvPr/>
          </p:nvSpPr>
          <p:spPr>
            <a:xfrm>
              <a:off x="2060510" y="3695890"/>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08DE4D46-80AE-BD62-74B8-6961F5AB8B12}"/>
                </a:ext>
              </a:extLst>
            </p:cNvPr>
            <p:cNvSpPr/>
            <p:nvPr/>
          </p:nvSpPr>
          <p:spPr>
            <a:xfrm>
              <a:off x="2525433" y="4902613"/>
              <a:ext cx="10781763" cy="929845"/>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455427" tIns="121591" rIns="187631" bIns="121591" numCol="1" spcCol="1270" anchor="ctr" anchorCtr="0">
              <a:noAutofit/>
            </a:bodyPr>
            <a:lstStyle/>
            <a:p>
              <a:pPr marL="182880" lvl="0" indent="0" defTabSz="889000">
                <a:lnSpc>
                  <a:spcPct val="90000"/>
                </a:lnSpc>
                <a:spcBef>
                  <a:spcPct val="0"/>
                </a:spcBef>
                <a:spcAft>
                  <a:spcPct val="35000"/>
                </a:spcAft>
                <a:buNone/>
              </a:pPr>
              <a:r>
                <a:rPr lang="en-US" b="1" i="0" kern="1200"/>
                <a:t>Engage in structured premeeting briefings: </a:t>
              </a:r>
              <a:r>
                <a:rPr lang="en-US" i="0" kern="1200"/>
                <a:t>Confer with case managers or district staff to understand proposed services, implementation feasibility, and likely family questions</a:t>
              </a:r>
            </a:p>
          </p:txBody>
        </p:sp>
        <p:sp>
          <p:nvSpPr>
            <p:cNvPr id="14" name="Oval 13">
              <a:extLst>
                <a:ext uri="{FF2B5EF4-FFF2-40B4-BE49-F238E27FC236}">
                  <a16:creationId xmlns:a16="http://schemas.microsoft.com/office/drawing/2014/main" id="{6489D240-EEDA-9B39-4B09-FB65FD7A4125}"/>
                </a:ext>
              </a:extLst>
            </p:cNvPr>
            <p:cNvSpPr/>
            <p:nvPr/>
          </p:nvSpPr>
          <p:spPr>
            <a:xfrm>
              <a:off x="2060510" y="4902613"/>
              <a:ext cx="929845" cy="929845"/>
            </a:xfrm>
            <a:prstGeom prst="ellipse">
              <a:avLst/>
            </a:prstGeom>
            <a:solidFill>
              <a:schemeClr val="accent2">
                <a:tint val="50000"/>
                <a:hueOff val="-5692688"/>
                <a:satOff val="-5157"/>
                <a:lumOff val="223"/>
              </a:schemeClr>
            </a:solidFill>
          </p:spPr>
          <p:style>
            <a:lnRef idx="2">
              <a:schemeClr val="lt1">
                <a:hueOff val="0"/>
                <a:satOff val="0"/>
                <a:lumOff val="0"/>
                <a:alphaOff val="0"/>
              </a:schemeClr>
            </a:lnRef>
            <a:fillRef idx="1">
              <a:scrgbClr r="0" g="0" b="0"/>
            </a:fillRef>
            <a:effectRef idx="0">
              <a:schemeClr val="accent2">
                <a:tint val="50000"/>
                <a:hueOff val="-5692688"/>
                <a:satOff val="-5157"/>
                <a:lumOff val="223"/>
                <a:alphaOff val="0"/>
              </a:schemeClr>
            </a:effectRef>
            <a:fontRef idx="minor">
              <a:schemeClr val="lt1">
                <a:hueOff val="0"/>
                <a:satOff val="0"/>
                <a:lumOff val="0"/>
                <a:alphaOff val="0"/>
              </a:schemeClr>
            </a:fontRef>
          </p:style>
          <p:txBody>
            <a:bodyPr/>
            <a:lstStyle/>
            <a:p>
              <a:endParaRPr lang="en-US"/>
            </a:p>
          </p:txBody>
        </p:sp>
      </p:grpSp>
      <p:sp>
        <p:nvSpPr>
          <p:cNvPr id="5" name="Slide Number Placeholder 4">
            <a:extLst>
              <a:ext uri="{FF2B5EF4-FFF2-40B4-BE49-F238E27FC236}">
                <a16:creationId xmlns:a16="http://schemas.microsoft.com/office/drawing/2014/main" id="{8D0D509D-9ABB-D4D3-E623-788E1591C8AD}"/>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28</a:t>
            </a:fld>
            <a:endParaRPr lang="en-US"/>
          </a:p>
        </p:txBody>
      </p:sp>
      <p:pic>
        <p:nvPicPr>
          <p:cNvPr id="15" name="Graphic 14">
            <a:extLst>
              <a:ext uri="{FF2B5EF4-FFF2-40B4-BE49-F238E27FC236}">
                <a16:creationId xmlns:a16="http://schemas.microsoft.com/office/drawing/2014/main" id="{A2C6F45C-3F52-78A9-31AE-195F4B8A0F1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1556" y="1380288"/>
            <a:ext cx="640080" cy="640080"/>
          </a:xfrm>
          <a:prstGeom prst="rect">
            <a:avLst/>
          </a:prstGeom>
        </p:spPr>
      </p:pic>
      <p:pic>
        <p:nvPicPr>
          <p:cNvPr id="18" name="Graphic 17">
            <a:extLst>
              <a:ext uri="{FF2B5EF4-FFF2-40B4-BE49-F238E27FC236}">
                <a16:creationId xmlns:a16="http://schemas.microsoft.com/office/drawing/2014/main" id="{FD865664-CFFE-0553-33A4-D3010C7633E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0317" y="2500109"/>
            <a:ext cx="822960" cy="822960"/>
          </a:xfrm>
          <a:prstGeom prst="rect">
            <a:avLst/>
          </a:prstGeom>
        </p:spPr>
      </p:pic>
      <p:pic>
        <p:nvPicPr>
          <p:cNvPr id="20" name="Graphic 19">
            <a:extLst>
              <a:ext uri="{FF2B5EF4-FFF2-40B4-BE49-F238E27FC236}">
                <a16:creationId xmlns:a16="http://schemas.microsoft.com/office/drawing/2014/main" id="{B1C17180-BB83-219D-960C-0F80B5ABE5D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7437" y="3522173"/>
            <a:ext cx="1188720" cy="1188720"/>
          </a:xfrm>
          <a:prstGeom prst="rect">
            <a:avLst/>
          </a:prstGeom>
        </p:spPr>
      </p:pic>
      <p:pic>
        <p:nvPicPr>
          <p:cNvPr id="23" name="Graphic 22">
            <a:extLst>
              <a:ext uri="{FF2B5EF4-FFF2-40B4-BE49-F238E27FC236}">
                <a16:creationId xmlns:a16="http://schemas.microsoft.com/office/drawing/2014/main" id="{5B94CB73-B62D-C759-4474-C5D35FA6CC7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5836" y="4934562"/>
            <a:ext cx="731520" cy="731520"/>
          </a:xfrm>
          <a:prstGeom prst="rect">
            <a:avLst/>
          </a:prstGeom>
        </p:spPr>
      </p:pic>
    </p:spTree>
    <p:extLst>
      <p:ext uri="{BB962C8B-B14F-4D97-AF65-F5344CB8AC3E}">
        <p14:creationId xmlns:p14="http://schemas.microsoft.com/office/powerpoint/2010/main" val="145765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408D7-9F20-35D4-01BB-9E35BA71A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84E31-2882-8372-75CF-A07F2393482A}"/>
              </a:ext>
            </a:extLst>
          </p:cNvPr>
          <p:cNvSpPr>
            <a:spLocks noGrp="1"/>
          </p:cNvSpPr>
          <p:nvPr>
            <p:ph type="title"/>
          </p:nvPr>
        </p:nvSpPr>
        <p:spPr/>
        <p:txBody>
          <a:bodyPr/>
          <a:lstStyle/>
          <a:p>
            <a:r>
              <a:rPr lang="en-US">
                <a:solidFill>
                  <a:schemeClr val="accent2"/>
                </a:solidFill>
              </a:rPr>
              <a:t>Meeting Readiness Checklist</a:t>
            </a:r>
          </a:p>
        </p:txBody>
      </p:sp>
      <p:sp>
        <p:nvSpPr>
          <p:cNvPr id="3" name="Slide Number Placeholder 2">
            <a:extLst>
              <a:ext uri="{FF2B5EF4-FFF2-40B4-BE49-F238E27FC236}">
                <a16:creationId xmlns:a16="http://schemas.microsoft.com/office/drawing/2014/main" id="{CF6EEA06-5FC7-B7CF-057D-DDA9BFC4EF50}"/>
              </a:ext>
            </a:extLst>
          </p:cNvPr>
          <p:cNvSpPr>
            <a:spLocks noGrp="1"/>
          </p:cNvSpPr>
          <p:nvPr>
            <p:ph type="sldNum" sz="quarter" idx="11"/>
          </p:nvPr>
        </p:nvSpPr>
        <p:spPr/>
        <p:txBody>
          <a:bodyPr/>
          <a:lstStyle/>
          <a:p>
            <a:fld id="{99A20822-4A49-4D36-86E3-300BA48D3F00}" type="slidenum">
              <a:rPr lang="en-US" smtClean="0"/>
              <a:pPr/>
              <a:t>29</a:t>
            </a:fld>
            <a:endParaRPr lang="en-US"/>
          </a:p>
        </p:txBody>
      </p:sp>
      <p:graphicFrame>
        <p:nvGraphicFramePr>
          <p:cNvPr id="5" name="Content Placeholder 4">
            <a:extLst>
              <a:ext uri="{FF2B5EF4-FFF2-40B4-BE49-F238E27FC236}">
                <a16:creationId xmlns:a16="http://schemas.microsoft.com/office/drawing/2014/main" id="{A4130B8E-19B7-6675-52CA-ECFF995DD046}"/>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657904116"/>
              </p:ext>
            </p:extLst>
          </p:nvPr>
        </p:nvGraphicFramePr>
        <p:xfrm>
          <a:off x="1650993" y="1134268"/>
          <a:ext cx="10069512" cy="493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3">
            <a:extLst>
              <a:ext uri="{FF2B5EF4-FFF2-40B4-BE49-F238E27FC236}">
                <a16:creationId xmlns:a16="http://schemas.microsoft.com/office/drawing/2014/main" id="{4E126F2E-200C-1DA8-CA31-234C3DE1F61C}"/>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00"/>
              <a:t>Adapted from </a:t>
            </a:r>
            <a:r>
              <a:rPr lang="en-US" sz="1100">
                <a:hlinkClick r:id="rId8"/>
              </a:rPr>
              <a:t>The Ability Challenge's </a:t>
            </a:r>
            <a:r>
              <a:rPr lang="en-US" sz="1100" i="1">
                <a:hlinkClick r:id="rId8"/>
              </a:rPr>
              <a:t>The LEA Representative: A Guide for School Leaders</a:t>
            </a:r>
            <a:endParaRPr lang="en-US" sz="1100"/>
          </a:p>
        </p:txBody>
      </p:sp>
    </p:spTree>
    <p:extLst>
      <p:ext uri="{BB962C8B-B14F-4D97-AF65-F5344CB8AC3E}">
        <p14:creationId xmlns:p14="http://schemas.microsoft.com/office/powerpoint/2010/main" val="296540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6BF9F-CD62-236F-14EE-1BB5AB0AD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CA9A4-CDAD-6939-7D87-B3ED46A94A79}"/>
              </a:ext>
            </a:extLst>
          </p:cNvPr>
          <p:cNvSpPr>
            <a:spLocks noGrp="1"/>
          </p:cNvSpPr>
          <p:nvPr>
            <p:ph type="ctrTitle"/>
          </p:nvPr>
        </p:nvSpPr>
        <p:spPr>
          <a:xfrm>
            <a:off x="396238" y="1251373"/>
            <a:ext cx="7614912" cy="1439332"/>
          </a:xfrm>
        </p:spPr>
        <p:txBody>
          <a:bodyPr>
            <a:noAutofit/>
          </a:bodyPr>
          <a:lstStyle/>
          <a:p>
            <a:r>
              <a:rPr lang="en-US" sz="3600"/>
              <a:t>Welcome to the Lead IDEA Solution-Based Learning Series</a:t>
            </a:r>
          </a:p>
        </p:txBody>
      </p:sp>
      <p:sp>
        <p:nvSpPr>
          <p:cNvPr id="13" name="Subtitle 12">
            <a:extLst>
              <a:ext uri="{FF2B5EF4-FFF2-40B4-BE49-F238E27FC236}">
                <a16:creationId xmlns:a16="http://schemas.microsoft.com/office/drawing/2014/main" id="{8D351117-1FF1-BDEA-9297-F2361EDBCEF2}"/>
              </a:ext>
            </a:extLst>
          </p:cNvPr>
          <p:cNvSpPr>
            <a:spLocks noGrp="1"/>
          </p:cNvSpPr>
          <p:nvPr>
            <p:ph type="subTitle" idx="1"/>
          </p:nvPr>
        </p:nvSpPr>
        <p:spPr>
          <a:xfrm>
            <a:off x="396238" y="2817704"/>
            <a:ext cx="7614912" cy="1340315"/>
          </a:xfrm>
        </p:spPr>
        <p:txBody>
          <a:bodyPr vert="horz" lIns="0" tIns="0" rIns="0" bIns="0" rtlCol="0" anchor="t">
            <a:normAutofit/>
          </a:bodyPr>
          <a:lstStyle/>
          <a:p>
            <a:r>
              <a:rPr lang="en-US" b="1"/>
              <a:t>Learning Block 2: </a:t>
            </a:r>
            <a:r>
              <a:rPr lang="en-US">
                <a:solidFill>
                  <a:srgbClr val="007186"/>
                </a:solidFill>
              </a:rPr>
              <a:t>You're at the Table—</a:t>
            </a:r>
            <a:br>
              <a:rPr lang="en-US">
                <a:solidFill>
                  <a:srgbClr val="007186"/>
                </a:solidFill>
              </a:rPr>
            </a:br>
            <a:r>
              <a:rPr lang="en-US">
                <a:solidFill>
                  <a:srgbClr val="007186"/>
                </a:solidFill>
              </a:rPr>
              <a:t>Now What? Understanding the Role of </a:t>
            </a:r>
            <a:br>
              <a:rPr lang="en-US">
                <a:solidFill>
                  <a:srgbClr val="007186"/>
                </a:solidFill>
              </a:rPr>
            </a:br>
            <a:r>
              <a:rPr lang="en-US">
                <a:solidFill>
                  <a:srgbClr val="007186"/>
                </a:solidFill>
              </a:rPr>
              <a:t>the LEA Representative in IEP Meetings</a:t>
            </a:r>
            <a:endParaRPr lang="en-US" sz="1200" b="1">
              <a:solidFill>
                <a:srgbClr val="0E2740"/>
              </a:solidFill>
              <a:highlight>
                <a:srgbClr val="FFFFFF"/>
              </a:highlight>
              <a:latin typeface="Aptos"/>
            </a:endParaRPr>
          </a:p>
        </p:txBody>
      </p:sp>
      <p:sp>
        <p:nvSpPr>
          <p:cNvPr id="5" name="Text Placeholder 4">
            <a:extLst>
              <a:ext uri="{FF2B5EF4-FFF2-40B4-BE49-F238E27FC236}">
                <a16:creationId xmlns:a16="http://schemas.microsoft.com/office/drawing/2014/main" id="{0A5F40F1-4F44-0EE4-369F-7B368E9C6F61}"/>
              </a:ext>
            </a:extLst>
          </p:cNvPr>
          <p:cNvSpPr>
            <a:spLocks noGrp="1"/>
          </p:cNvSpPr>
          <p:nvPr>
            <p:ph type="body" sz="quarter" idx="11"/>
          </p:nvPr>
        </p:nvSpPr>
        <p:spPr>
          <a:xfrm>
            <a:off x="396875" y="4724400"/>
            <a:ext cx="2375586" cy="276999"/>
          </a:xfrm>
        </p:spPr>
        <p:txBody>
          <a:bodyPr vert="horz" wrap="square" lIns="0" tIns="0" rIns="0" bIns="0" rtlCol="0" anchor="t">
            <a:spAutoFit/>
          </a:bodyPr>
          <a:lstStyle/>
          <a:p>
            <a:r>
              <a:rPr lang="en-US"/>
              <a:t>April 9, 2026</a:t>
            </a:r>
          </a:p>
        </p:txBody>
      </p:sp>
      <p:sp>
        <p:nvSpPr>
          <p:cNvPr id="10" name="Text Placeholder 9">
            <a:extLst>
              <a:ext uri="{FF2B5EF4-FFF2-40B4-BE49-F238E27FC236}">
                <a16:creationId xmlns:a16="http://schemas.microsoft.com/office/drawing/2014/main" id="{08F90B55-5EDB-91A1-5E12-CCA8C9DA4126}"/>
              </a:ext>
            </a:extLst>
          </p:cNvPr>
          <p:cNvSpPr>
            <a:spLocks noGrp="1"/>
          </p:cNvSpPr>
          <p:nvPr>
            <p:ph type="body" sz="quarter" idx="12"/>
          </p:nvPr>
        </p:nvSpPr>
        <p:spPr>
          <a:xfrm>
            <a:off x="5303519" y="5983288"/>
            <a:ext cx="6499543" cy="587375"/>
          </a:xfrm>
        </p:spPr>
        <p:txBody>
          <a:bodyPr/>
          <a:lstStyle/>
          <a:p>
            <a:pPr algn="l"/>
            <a:r>
              <a:rPr lang="en-US"/>
              <a:t>This material was produced under the U.S. Department of Education, Office of Special Education Programs, Award </a:t>
            </a:r>
            <a:br>
              <a:rPr lang="en-US"/>
            </a:br>
            <a:r>
              <a:rPr lang="en-US"/>
              <a:t>No. H325Z230007. Anna Macedonia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p>
        </p:txBody>
      </p:sp>
    </p:spTree>
    <p:extLst>
      <p:ext uri="{BB962C8B-B14F-4D97-AF65-F5344CB8AC3E}">
        <p14:creationId xmlns:p14="http://schemas.microsoft.com/office/powerpoint/2010/main" val="1160149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9A99-B7BE-F7CD-4863-AEE31859C909}"/>
              </a:ext>
            </a:extLst>
          </p:cNvPr>
          <p:cNvSpPr>
            <a:spLocks noGrp="1"/>
          </p:cNvSpPr>
          <p:nvPr>
            <p:ph type="title"/>
          </p:nvPr>
        </p:nvSpPr>
        <p:spPr/>
        <p:txBody>
          <a:bodyPr/>
          <a:lstStyle/>
          <a:p>
            <a:r>
              <a:rPr lang="en-US"/>
              <a:t>Scenario: Meet Jordan</a:t>
            </a:r>
          </a:p>
        </p:txBody>
      </p:sp>
      <p:sp>
        <p:nvSpPr>
          <p:cNvPr id="3" name="Slide Number Placeholder 2">
            <a:extLst>
              <a:ext uri="{FF2B5EF4-FFF2-40B4-BE49-F238E27FC236}">
                <a16:creationId xmlns:a16="http://schemas.microsoft.com/office/drawing/2014/main" id="{02F8B076-6600-FF6A-735B-56D6A61C111B}"/>
              </a:ext>
            </a:extLst>
          </p:cNvPr>
          <p:cNvSpPr>
            <a:spLocks noGrp="1"/>
          </p:cNvSpPr>
          <p:nvPr>
            <p:ph type="sldNum" sz="quarter" idx="11"/>
          </p:nvPr>
        </p:nvSpPr>
        <p:spPr/>
        <p:txBody>
          <a:bodyPr/>
          <a:lstStyle/>
          <a:p>
            <a:fld id="{99A20822-4A49-4D36-86E3-300BA48D3F00}" type="slidenum">
              <a:rPr lang="en-US" smtClean="0"/>
              <a:pPr/>
              <a:t>30</a:t>
            </a:fld>
            <a:endParaRPr lang="en-US"/>
          </a:p>
        </p:txBody>
      </p:sp>
      <p:sp>
        <p:nvSpPr>
          <p:cNvPr id="5" name="Rectangle: Rounded Corners 4">
            <a:extLst>
              <a:ext uri="{FF2B5EF4-FFF2-40B4-BE49-F238E27FC236}">
                <a16:creationId xmlns:a16="http://schemas.microsoft.com/office/drawing/2014/main" id="{0A1BA4AD-51B5-6A11-CA87-4C53320A2B29}"/>
              </a:ext>
            </a:extLst>
          </p:cNvPr>
          <p:cNvSpPr/>
          <p:nvPr/>
        </p:nvSpPr>
        <p:spPr>
          <a:xfrm>
            <a:off x="1726208" y="1536406"/>
            <a:ext cx="10069551" cy="4590074"/>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i="0" u="none" strike="noStrike" kern="0" cap="none" spc="0" normalizeH="0" baseline="0" noProof="0">
                <a:ln>
                  <a:noFill/>
                </a:ln>
                <a:solidFill>
                  <a:srgbClr val="000000"/>
                </a:solidFill>
                <a:effectLst/>
                <a:uLnTx/>
                <a:uFillTx/>
                <a:ea typeface="Open Sans"/>
                <a:cs typeface="Open Sans"/>
              </a:rPr>
              <a:t>You</a:t>
            </a:r>
            <a:r>
              <a:rPr kumimoji="0" lang="en-US" sz="1900" b="0" i="0" u="none" strike="noStrike" kern="0" cap="none" spc="0" normalizeH="0" baseline="0" noProof="0">
                <a:ln>
                  <a:noFill/>
                </a:ln>
                <a:solidFill>
                  <a:srgbClr val="000000"/>
                </a:solidFill>
                <a:effectLst/>
                <a:uLnTx/>
                <a:uFillTx/>
                <a:ea typeface="Open Sans"/>
                <a:cs typeface="Open Sans"/>
              </a:rPr>
              <a:t> </a:t>
            </a:r>
            <a:r>
              <a:rPr kumimoji="0" lang="en-US" sz="1900" i="0" u="none" strike="noStrike" kern="0" cap="none" spc="0" normalizeH="0" baseline="0" noProof="0">
                <a:ln>
                  <a:noFill/>
                </a:ln>
                <a:solidFill>
                  <a:srgbClr val="000000"/>
                </a:solidFill>
                <a:effectLst/>
                <a:uLnTx/>
                <a:uFillTx/>
                <a:ea typeface="Open Sans"/>
                <a:cs typeface="Open Sans"/>
              </a:rPr>
              <a:t>are the LEA representative for an IEP meeting for Jordan Rivers, a 6th‑grade student with other health impairment (OHI) due to ADHD and anxiety. Jordan is new to the district.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i="0" u="none" strike="noStrike" kern="0" cap="none" spc="0" normalizeH="0" baseline="0" noProof="0">
                <a:ln>
                  <a:noFill/>
                </a:ln>
                <a:solidFill>
                  <a:srgbClr val="000000"/>
                </a:solidFill>
                <a:effectLst/>
                <a:uLnTx/>
                <a:uFillTx/>
                <a:ea typeface="Open Sans"/>
                <a:cs typeface="Open Sans"/>
              </a:rPr>
              <a:t>After 25 days of enrollment, the IEP team must transition Jordan's IEP and determine whether current data support the continuation of services from his previous district.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i="0" u="none" strike="noStrike" kern="0" cap="none" spc="0" normalizeH="0" baseline="0" noProof="0">
                <a:ln>
                  <a:noFill/>
                </a:ln>
                <a:solidFill>
                  <a:srgbClr val="000000"/>
                </a:solidFill>
                <a:effectLst/>
                <a:uLnTx/>
                <a:uFillTx/>
                <a:ea typeface="Open Sans"/>
                <a:cs typeface="Open Sans"/>
              </a:rPr>
              <a:t>Jordan's mother requests: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i="0" u="none" strike="noStrike" kern="0" cap="none" spc="0" normalizeH="0" baseline="0" noProof="0">
                <a:ln>
                  <a:noFill/>
                </a:ln>
                <a:solidFill>
                  <a:srgbClr val="000000"/>
                </a:solidFill>
                <a:effectLst/>
                <a:uLnTx/>
                <a:uFillTx/>
                <a:ea typeface="Open Sans"/>
                <a:cs typeface="Open Sans"/>
              </a:rPr>
              <a:t>A 1:1 aide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i="0" u="none" strike="noStrike" kern="0" cap="none" spc="0" normalizeH="0" baseline="0" noProof="0">
                <a:ln>
                  <a:noFill/>
                </a:ln>
                <a:solidFill>
                  <a:srgbClr val="000000"/>
                </a:solidFill>
                <a:effectLst/>
                <a:uLnTx/>
                <a:uFillTx/>
                <a:ea typeface="Open Sans"/>
                <a:cs typeface="Open Sans"/>
              </a:rPr>
              <a:t>Reduced workload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i="0" u="none" strike="noStrike" kern="0" cap="none" spc="0" normalizeH="0" baseline="0" noProof="0">
                <a:ln>
                  <a:noFill/>
                </a:ln>
                <a:solidFill>
                  <a:srgbClr val="000000"/>
                </a:solidFill>
                <a:effectLst/>
                <a:uLnTx/>
                <a:uFillTx/>
                <a:ea typeface="Open Sans"/>
                <a:cs typeface="Open Sans"/>
              </a:rPr>
              <a:t>Daily check‑ins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i="0" u="none" strike="noStrike" kern="0" cap="none" spc="0" normalizeH="0" baseline="0" noProof="0">
                <a:ln>
                  <a:noFill/>
                </a:ln>
                <a:solidFill>
                  <a:srgbClr val="000000"/>
                </a:solidFill>
                <a:effectLst/>
                <a:uLnTx/>
                <a:uFillTx/>
                <a:ea typeface="Open Sans"/>
                <a:cs typeface="Open Sans"/>
              </a:rPr>
              <a:t>However, these supports are not documented in the prior IEP.</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i="0" u="none" strike="noStrike" kern="0" cap="none" spc="0" normalizeH="0" baseline="0" noProof="0">
                <a:ln>
                  <a:noFill/>
                </a:ln>
                <a:solidFill>
                  <a:srgbClr val="000000"/>
                </a:solidFill>
                <a:effectLst/>
                <a:uLnTx/>
                <a:uFillTx/>
                <a:ea typeface="Open Sans"/>
                <a:cs typeface="Open Sans"/>
              </a:rPr>
              <a:t>As the LEA representative, you must lead the team in navigating family concerns, data review, and legally sound decision‑making to ensure that services are appropriate and implementable.</a:t>
            </a:r>
          </a:p>
        </p:txBody>
      </p:sp>
    </p:spTree>
    <p:extLst>
      <p:ext uri="{BB962C8B-B14F-4D97-AF65-F5344CB8AC3E}">
        <p14:creationId xmlns:p14="http://schemas.microsoft.com/office/powerpoint/2010/main" val="1037661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1CD3D-F801-FA6A-26A1-77C0FF4036E3}"/>
              </a:ext>
            </a:extLst>
          </p:cNvPr>
          <p:cNvSpPr>
            <a:spLocks noGrp="1"/>
          </p:cNvSpPr>
          <p:nvPr>
            <p:ph sz="half" idx="1"/>
          </p:nvPr>
        </p:nvSpPr>
        <p:spPr/>
        <p:txBody>
          <a:bodyPr/>
          <a:lstStyle/>
          <a:p>
            <a:r>
              <a:rPr lang="en-US"/>
              <a:t>Respond to </a:t>
            </a:r>
            <a:r>
              <a:rPr lang="en-US" b="1"/>
              <a:t>Scenario Question #1</a:t>
            </a:r>
            <a:r>
              <a:rPr lang="en-US"/>
              <a:t> on the Padlet.</a:t>
            </a:r>
          </a:p>
          <a:p>
            <a:r>
              <a:rPr lang="en-US"/>
              <a:t>Take a few moments to look at the Padlet and see how others responded to this scenario. </a:t>
            </a:r>
          </a:p>
          <a:p>
            <a:r>
              <a:rPr lang="en-US"/>
              <a:t>In the chat, type </a:t>
            </a:r>
            <a:r>
              <a:rPr lang="en-US" b="1"/>
              <a:t>one or two </a:t>
            </a:r>
            <a:r>
              <a:rPr lang="en-US"/>
              <a:t>words that resonate with you.</a:t>
            </a:r>
          </a:p>
        </p:txBody>
      </p:sp>
      <p:sp>
        <p:nvSpPr>
          <p:cNvPr id="4" name="Text Placeholder 3">
            <a:extLst>
              <a:ext uri="{FF2B5EF4-FFF2-40B4-BE49-F238E27FC236}">
                <a16:creationId xmlns:a16="http://schemas.microsoft.com/office/drawing/2014/main" id="{A58BDFC4-2C89-AAF1-E755-20DE2A53FA95}"/>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B60A44B-6D88-2AE9-805D-0A2D0AD26264}"/>
              </a:ext>
            </a:extLst>
          </p:cNvPr>
          <p:cNvSpPr>
            <a:spLocks noGrp="1"/>
          </p:cNvSpPr>
          <p:nvPr>
            <p:ph type="sldNum" sz="quarter" idx="12"/>
          </p:nvPr>
        </p:nvSpPr>
        <p:spPr/>
        <p:txBody>
          <a:bodyPr/>
          <a:lstStyle/>
          <a:p>
            <a:fld id="{BABF4E83-61DB-418F-A99F-17BC9BB58EF6}" type="slidenum">
              <a:rPr lang="en-US" smtClean="0"/>
              <a:t>31</a:t>
            </a:fld>
            <a:endParaRPr lang="en-US"/>
          </a:p>
        </p:txBody>
      </p:sp>
      <p:sp>
        <p:nvSpPr>
          <p:cNvPr id="6" name="Title 5">
            <a:extLst>
              <a:ext uri="{FF2B5EF4-FFF2-40B4-BE49-F238E27FC236}">
                <a16:creationId xmlns:a16="http://schemas.microsoft.com/office/drawing/2014/main" id="{CF15B36E-F4EC-2198-CB8F-800F0DC505B2}"/>
              </a:ext>
            </a:extLst>
          </p:cNvPr>
          <p:cNvSpPr>
            <a:spLocks noGrp="1"/>
          </p:cNvSpPr>
          <p:nvPr>
            <p:ph type="title"/>
          </p:nvPr>
        </p:nvSpPr>
        <p:spPr/>
        <p:txBody>
          <a:bodyPr/>
          <a:lstStyle/>
          <a:p>
            <a:r>
              <a:rPr lang="en-US"/>
              <a:t>Scenario</a:t>
            </a:r>
          </a:p>
        </p:txBody>
      </p:sp>
      <p:pic>
        <p:nvPicPr>
          <p:cNvPr id="7" name="Picture 6" descr="Sample of padlet scenario question #1 - As the LEA Representative, list two actions you would take before this meeting based on your checklist.">
            <a:extLst>
              <a:ext uri="{FF2B5EF4-FFF2-40B4-BE49-F238E27FC236}">
                <a16:creationId xmlns:a16="http://schemas.microsoft.com/office/drawing/2014/main" id="{0A2E7127-37FE-38AC-6376-6BC5713DCE42}"/>
              </a:ext>
            </a:extLst>
          </p:cNvPr>
          <p:cNvPicPr>
            <a:picLocks noChangeAspect="1"/>
          </p:cNvPicPr>
          <p:nvPr/>
        </p:nvPicPr>
        <p:blipFill>
          <a:blip r:embed="rId3"/>
          <a:stretch>
            <a:fillRect/>
          </a:stretch>
        </p:blipFill>
        <p:spPr>
          <a:xfrm>
            <a:off x="6227063" y="1631758"/>
            <a:ext cx="5568061" cy="3146367"/>
          </a:xfrm>
          <a:prstGeom prst="rect">
            <a:avLst/>
          </a:prstGeom>
        </p:spPr>
      </p:pic>
      <p:pic>
        <p:nvPicPr>
          <p:cNvPr id="8" name="Picture 7" descr="QR Code for Padlet">
            <a:extLst>
              <a:ext uri="{FF2B5EF4-FFF2-40B4-BE49-F238E27FC236}">
                <a16:creationId xmlns:a16="http://schemas.microsoft.com/office/drawing/2014/main" id="{E2162913-977A-6DC8-01F8-7C665A777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067" y="4609067"/>
            <a:ext cx="1695680" cy="1695680"/>
          </a:xfrm>
          <a:prstGeom prst="rect">
            <a:avLst/>
          </a:prstGeom>
        </p:spPr>
      </p:pic>
    </p:spTree>
    <p:extLst>
      <p:ext uri="{BB962C8B-B14F-4D97-AF65-F5344CB8AC3E}">
        <p14:creationId xmlns:p14="http://schemas.microsoft.com/office/powerpoint/2010/main" val="205477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CF1A-50EE-955B-83BA-F3DAC6BCB4CB}"/>
              </a:ext>
            </a:extLst>
          </p:cNvPr>
          <p:cNvSpPr>
            <a:spLocks noGrp="1"/>
          </p:cNvSpPr>
          <p:nvPr>
            <p:ph type="title"/>
          </p:nvPr>
        </p:nvSpPr>
        <p:spPr/>
        <p:txBody>
          <a:bodyPr/>
          <a:lstStyle/>
          <a:p>
            <a:r>
              <a:rPr lang="en-US">
                <a:ea typeface="Open Sans"/>
              </a:rPr>
              <a:t>IDEA Considerations for Student Transfers</a:t>
            </a:r>
            <a:endParaRPr lang="en-US"/>
          </a:p>
        </p:txBody>
      </p:sp>
      <p:sp>
        <p:nvSpPr>
          <p:cNvPr id="4" name="Slide Number Placeholder 3">
            <a:extLst>
              <a:ext uri="{FF2B5EF4-FFF2-40B4-BE49-F238E27FC236}">
                <a16:creationId xmlns:a16="http://schemas.microsoft.com/office/drawing/2014/main" id="{093C1530-7764-E2A3-0C66-81AB8D711FDC}"/>
              </a:ext>
            </a:extLst>
          </p:cNvPr>
          <p:cNvSpPr>
            <a:spLocks noGrp="1"/>
          </p:cNvSpPr>
          <p:nvPr>
            <p:ph type="sldNum" sz="quarter" idx="12"/>
          </p:nvPr>
        </p:nvSpPr>
        <p:spPr/>
        <p:txBody>
          <a:bodyPr/>
          <a:lstStyle/>
          <a:p>
            <a:fld id="{99A20822-4A49-4D36-86E3-300BA48D3F00}" type="slidenum">
              <a:rPr lang="en-US" smtClean="0"/>
              <a:t>32</a:t>
            </a:fld>
            <a:endParaRPr lang="en-US"/>
          </a:p>
        </p:txBody>
      </p:sp>
      <p:sp>
        <p:nvSpPr>
          <p:cNvPr id="5" name="Text Placeholder 4">
            <a:extLst>
              <a:ext uri="{FF2B5EF4-FFF2-40B4-BE49-F238E27FC236}">
                <a16:creationId xmlns:a16="http://schemas.microsoft.com/office/drawing/2014/main" id="{7ECEBEAB-1F09-B225-4010-F464014E313E}"/>
              </a:ext>
            </a:extLst>
          </p:cNvPr>
          <p:cNvSpPr>
            <a:spLocks noGrp="1"/>
          </p:cNvSpPr>
          <p:nvPr>
            <p:ph type="body" sz="quarter" idx="16"/>
          </p:nvPr>
        </p:nvSpPr>
        <p:spPr>
          <a:xfrm>
            <a:off x="566057" y="6006907"/>
            <a:ext cx="11229703" cy="322137"/>
          </a:xfrm>
        </p:spPr>
        <p:txBody>
          <a:bodyPr/>
          <a:lstStyle/>
          <a:p>
            <a:r>
              <a:rPr lang="en-US"/>
              <a:t>Source: </a:t>
            </a:r>
            <a:r>
              <a:rPr lang="en-US">
                <a:hlinkClick r:id="rId3"/>
              </a:rPr>
              <a:t>IDEA 34 C.F.R. §300.323(e)–(f)</a:t>
            </a:r>
            <a:r>
              <a:rPr lang="en-US"/>
              <a:t> </a:t>
            </a:r>
          </a:p>
        </p:txBody>
      </p:sp>
      <p:grpSp>
        <p:nvGrpSpPr>
          <p:cNvPr id="3" name="Group 2">
            <a:extLst>
              <a:ext uri="{FF2B5EF4-FFF2-40B4-BE49-F238E27FC236}">
                <a16:creationId xmlns:a16="http://schemas.microsoft.com/office/drawing/2014/main" id="{04D0B95C-DC5A-2389-8A58-0AB7EC19007C}"/>
              </a:ext>
              <a:ext uri="{C183D7F6-B498-43B3-948B-1728B52AA6E4}">
                <adec:decorative xmlns:adec="http://schemas.microsoft.com/office/drawing/2017/decorative" val="1"/>
              </a:ext>
            </a:extLst>
          </p:cNvPr>
          <p:cNvGrpSpPr/>
          <p:nvPr/>
        </p:nvGrpSpPr>
        <p:grpSpPr>
          <a:xfrm>
            <a:off x="2122516" y="1329637"/>
            <a:ext cx="7946968" cy="4421774"/>
            <a:chOff x="1574778" y="1329637"/>
            <a:chExt cx="7946968" cy="4421774"/>
          </a:xfrm>
        </p:grpSpPr>
        <p:sp>
          <p:nvSpPr>
            <p:cNvPr id="6" name="Freeform: Shape 5">
              <a:extLst>
                <a:ext uri="{FF2B5EF4-FFF2-40B4-BE49-F238E27FC236}">
                  <a16:creationId xmlns:a16="http://schemas.microsoft.com/office/drawing/2014/main" id="{88E7DB9A-F3FE-9E79-6B2C-326964E0B1F9}"/>
                </a:ext>
              </a:extLst>
            </p:cNvPr>
            <p:cNvSpPr/>
            <p:nvPr/>
          </p:nvSpPr>
          <p:spPr>
            <a:xfrm>
              <a:off x="1574778" y="1329637"/>
              <a:ext cx="3500034" cy="2100020"/>
            </a:xfrm>
            <a:custGeom>
              <a:avLst/>
              <a:gdLst>
                <a:gd name="csX0" fmla="*/ 0 w 3500034"/>
                <a:gd name="csY0" fmla="*/ 350010 h 2100020"/>
                <a:gd name="csX1" fmla="*/ 350010 w 3500034"/>
                <a:gd name="csY1" fmla="*/ 0 h 2100020"/>
                <a:gd name="csX2" fmla="*/ 3150024 w 3500034"/>
                <a:gd name="csY2" fmla="*/ 0 h 2100020"/>
                <a:gd name="csX3" fmla="*/ 3500034 w 3500034"/>
                <a:gd name="csY3" fmla="*/ 350010 h 2100020"/>
                <a:gd name="csX4" fmla="*/ 3500034 w 3500034"/>
                <a:gd name="csY4" fmla="*/ 1750010 h 2100020"/>
                <a:gd name="csX5" fmla="*/ 3150024 w 3500034"/>
                <a:gd name="csY5" fmla="*/ 2100020 h 2100020"/>
                <a:gd name="csX6" fmla="*/ 350010 w 3500034"/>
                <a:gd name="csY6" fmla="*/ 2100020 h 2100020"/>
                <a:gd name="csX7" fmla="*/ 0 w 3500034"/>
                <a:gd name="csY7" fmla="*/ 1750010 h 2100020"/>
                <a:gd name="csX8" fmla="*/ 0 w 3500034"/>
                <a:gd name="csY8" fmla="*/ 350010 h 21000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500034" h="2100020">
                  <a:moveTo>
                    <a:pt x="0" y="350010"/>
                  </a:moveTo>
                  <a:cubicBezTo>
                    <a:pt x="0" y="156705"/>
                    <a:pt x="156705" y="0"/>
                    <a:pt x="350010" y="0"/>
                  </a:cubicBezTo>
                  <a:lnTo>
                    <a:pt x="3150024" y="0"/>
                  </a:lnTo>
                  <a:cubicBezTo>
                    <a:pt x="3343329" y="0"/>
                    <a:pt x="3500034" y="156705"/>
                    <a:pt x="3500034" y="350010"/>
                  </a:cubicBezTo>
                  <a:lnTo>
                    <a:pt x="3500034" y="1750010"/>
                  </a:lnTo>
                  <a:cubicBezTo>
                    <a:pt x="3500034" y="1943315"/>
                    <a:pt x="3343329" y="2100020"/>
                    <a:pt x="3150024" y="2100020"/>
                  </a:cubicBezTo>
                  <a:lnTo>
                    <a:pt x="350010" y="2100020"/>
                  </a:lnTo>
                  <a:cubicBezTo>
                    <a:pt x="156705" y="2100020"/>
                    <a:pt x="0" y="1943315"/>
                    <a:pt x="0" y="1750010"/>
                  </a:cubicBezTo>
                  <a:lnTo>
                    <a:pt x="0" y="35001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8715" tIns="178715" rIns="178715" bIns="178715" numCol="1" spcCol="1270" anchor="ctr" anchorCtr="0">
              <a:noAutofit/>
            </a:bodyPr>
            <a:lstStyle/>
            <a:p>
              <a:pPr marL="0" lvl="0" indent="0" algn="ctr" defTabSz="889000">
                <a:lnSpc>
                  <a:spcPct val="90000"/>
                </a:lnSpc>
                <a:spcBef>
                  <a:spcPct val="0"/>
                </a:spcBef>
                <a:spcAft>
                  <a:spcPct val="35000"/>
                </a:spcAft>
                <a:buNone/>
              </a:pPr>
              <a:r>
                <a:rPr lang="en-US" sz="2000" kern="1200"/>
                <a:t>Comparable services must be similar in type, frequency, and intensity to those in the previous IEP</a:t>
              </a:r>
            </a:p>
          </p:txBody>
        </p:sp>
        <p:sp>
          <p:nvSpPr>
            <p:cNvPr id="7" name="Freeform: Shape 6">
              <a:extLst>
                <a:ext uri="{FF2B5EF4-FFF2-40B4-BE49-F238E27FC236}">
                  <a16:creationId xmlns:a16="http://schemas.microsoft.com/office/drawing/2014/main" id="{2FEDA92A-8C22-974F-0695-D06AD2A98E3A}"/>
                </a:ext>
              </a:extLst>
            </p:cNvPr>
            <p:cNvSpPr/>
            <p:nvPr/>
          </p:nvSpPr>
          <p:spPr>
            <a:xfrm>
              <a:off x="6021677" y="1329637"/>
              <a:ext cx="3500034" cy="2100020"/>
            </a:xfrm>
            <a:custGeom>
              <a:avLst/>
              <a:gdLst>
                <a:gd name="csX0" fmla="*/ 0 w 3500034"/>
                <a:gd name="csY0" fmla="*/ 350010 h 2100020"/>
                <a:gd name="csX1" fmla="*/ 350010 w 3500034"/>
                <a:gd name="csY1" fmla="*/ 0 h 2100020"/>
                <a:gd name="csX2" fmla="*/ 3150024 w 3500034"/>
                <a:gd name="csY2" fmla="*/ 0 h 2100020"/>
                <a:gd name="csX3" fmla="*/ 3500034 w 3500034"/>
                <a:gd name="csY3" fmla="*/ 350010 h 2100020"/>
                <a:gd name="csX4" fmla="*/ 3500034 w 3500034"/>
                <a:gd name="csY4" fmla="*/ 1750010 h 2100020"/>
                <a:gd name="csX5" fmla="*/ 3150024 w 3500034"/>
                <a:gd name="csY5" fmla="*/ 2100020 h 2100020"/>
                <a:gd name="csX6" fmla="*/ 350010 w 3500034"/>
                <a:gd name="csY6" fmla="*/ 2100020 h 2100020"/>
                <a:gd name="csX7" fmla="*/ 0 w 3500034"/>
                <a:gd name="csY7" fmla="*/ 1750010 h 2100020"/>
                <a:gd name="csX8" fmla="*/ 0 w 3500034"/>
                <a:gd name="csY8" fmla="*/ 350010 h 21000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500034" h="2100020">
                  <a:moveTo>
                    <a:pt x="0" y="350010"/>
                  </a:moveTo>
                  <a:cubicBezTo>
                    <a:pt x="0" y="156705"/>
                    <a:pt x="156705" y="0"/>
                    <a:pt x="350010" y="0"/>
                  </a:cubicBezTo>
                  <a:lnTo>
                    <a:pt x="3150024" y="0"/>
                  </a:lnTo>
                  <a:cubicBezTo>
                    <a:pt x="3343329" y="0"/>
                    <a:pt x="3500034" y="156705"/>
                    <a:pt x="3500034" y="350010"/>
                  </a:cubicBezTo>
                  <a:lnTo>
                    <a:pt x="3500034" y="1750010"/>
                  </a:lnTo>
                  <a:cubicBezTo>
                    <a:pt x="3500034" y="1943315"/>
                    <a:pt x="3343329" y="2100020"/>
                    <a:pt x="3150024" y="2100020"/>
                  </a:cubicBezTo>
                  <a:lnTo>
                    <a:pt x="350010" y="2100020"/>
                  </a:lnTo>
                  <a:cubicBezTo>
                    <a:pt x="156705" y="2100020"/>
                    <a:pt x="0" y="1943315"/>
                    <a:pt x="0" y="1750010"/>
                  </a:cubicBezTo>
                  <a:lnTo>
                    <a:pt x="0" y="35001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8715" tIns="178715" rIns="178715" bIns="178715" numCol="1" spcCol="1270" anchor="ctr" anchorCtr="0">
              <a:noAutofit/>
            </a:bodyPr>
            <a:lstStyle/>
            <a:p>
              <a:pPr marL="0" lvl="0" indent="0" algn="ctr" defTabSz="889000">
                <a:lnSpc>
                  <a:spcPct val="90000"/>
                </a:lnSpc>
                <a:spcBef>
                  <a:spcPct val="0"/>
                </a:spcBef>
                <a:spcAft>
                  <a:spcPct val="35000"/>
                </a:spcAft>
                <a:buNone/>
              </a:pPr>
              <a:r>
                <a:rPr lang="en-US" sz="2000" kern="1200"/>
                <a:t>Under IDEA, when a student with an IEP transfers to a new district, the new school must provide comparable services</a:t>
              </a:r>
            </a:p>
          </p:txBody>
        </p:sp>
        <p:sp>
          <p:nvSpPr>
            <p:cNvPr id="8" name="Freeform: Shape 7">
              <a:extLst>
                <a:ext uri="{FF2B5EF4-FFF2-40B4-BE49-F238E27FC236}">
                  <a16:creationId xmlns:a16="http://schemas.microsoft.com/office/drawing/2014/main" id="{205EFCA0-8D12-BABB-784C-488B1E40D1AB}"/>
                </a:ext>
              </a:extLst>
            </p:cNvPr>
            <p:cNvSpPr/>
            <p:nvPr/>
          </p:nvSpPr>
          <p:spPr>
            <a:xfrm>
              <a:off x="1576598" y="3651377"/>
              <a:ext cx="3500034" cy="2100020"/>
            </a:xfrm>
            <a:custGeom>
              <a:avLst/>
              <a:gdLst>
                <a:gd name="csX0" fmla="*/ 0 w 3500034"/>
                <a:gd name="csY0" fmla="*/ 350010 h 2100020"/>
                <a:gd name="csX1" fmla="*/ 350010 w 3500034"/>
                <a:gd name="csY1" fmla="*/ 0 h 2100020"/>
                <a:gd name="csX2" fmla="*/ 3150024 w 3500034"/>
                <a:gd name="csY2" fmla="*/ 0 h 2100020"/>
                <a:gd name="csX3" fmla="*/ 3500034 w 3500034"/>
                <a:gd name="csY3" fmla="*/ 350010 h 2100020"/>
                <a:gd name="csX4" fmla="*/ 3500034 w 3500034"/>
                <a:gd name="csY4" fmla="*/ 1750010 h 2100020"/>
                <a:gd name="csX5" fmla="*/ 3150024 w 3500034"/>
                <a:gd name="csY5" fmla="*/ 2100020 h 2100020"/>
                <a:gd name="csX6" fmla="*/ 350010 w 3500034"/>
                <a:gd name="csY6" fmla="*/ 2100020 h 2100020"/>
                <a:gd name="csX7" fmla="*/ 0 w 3500034"/>
                <a:gd name="csY7" fmla="*/ 1750010 h 2100020"/>
                <a:gd name="csX8" fmla="*/ 0 w 3500034"/>
                <a:gd name="csY8" fmla="*/ 350010 h 21000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500034" h="2100020">
                  <a:moveTo>
                    <a:pt x="0" y="350010"/>
                  </a:moveTo>
                  <a:cubicBezTo>
                    <a:pt x="0" y="156705"/>
                    <a:pt x="156705" y="0"/>
                    <a:pt x="350010" y="0"/>
                  </a:cubicBezTo>
                  <a:lnTo>
                    <a:pt x="3150024" y="0"/>
                  </a:lnTo>
                  <a:cubicBezTo>
                    <a:pt x="3343329" y="0"/>
                    <a:pt x="3500034" y="156705"/>
                    <a:pt x="3500034" y="350010"/>
                  </a:cubicBezTo>
                  <a:lnTo>
                    <a:pt x="3500034" y="1750010"/>
                  </a:lnTo>
                  <a:cubicBezTo>
                    <a:pt x="3500034" y="1943315"/>
                    <a:pt x="3343329" y="2100020"/>
                    <a:pt x="3150024" y="2100020"/>
                  </a:cubicBezTo>
                  <a:lnTo>
                    <a:pt x="350010" y="2100020"/>
                  </a:lnTo>
                  <a:cubicBezTo>
                    <a:pt x="156705" y="2100020"/>
                    <a:pt x="0" y="1943315"/>
                    <a:pt x="0" y="1750010"/>
                  </a:cubicBezTo>
                  <a:lnTo>
                    <a:pt x="0" y="35001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8715" tIns="178715" rIns="178715" bIns="178715" numCol="1" spcCol="1270" anchor="ctr" anchorCtr="0">
              <a:noAutofit/>
            </a:bodyPr>
            <a:lstStyle/>
            <a:p>
              <a:pPr marL="0" lvl="0" indent="0" algn="ctr" defTabSz="889000">
                <a:lnSpc>
                  <a:spcPct val="90000"/>
                </a:lnSpc>
                <a:spcBef>
                  <a:spcPct val="0"/>
                </a:spcBef>
                <a:spcAft>
                  <a:spcPct val="35000"/>
                </a:spcAft>
                <a:buNone/>
              </a:pPr>
              <a:r>
                <a:rPr lang="en-US" sz="2000" kern="1200"/>
                <a:t>For out-of-state transfers, comparable services are provided until evaluations (if needed) are completed and a new IEP is developed</a:t>
              </a:r>
            </a:p>
          </p:txBody>
        </p:sp>
        <p:sp>
          <p:nvSpPr>
            <p:cNvPr id="9" name="Freeform: Shape 8">
              <a:extLst>
                <a:ext uri="{FF2B5EF4-FFF2-40B4-BE49-F238E27FC236}">
                  <a16:creationId xmlns:a16="http://schemas.microsoft.com/office/drawing/2014/main" id="{5C441A2E-39E4-7C0B-EAA4-4CBF15BA5CED}"/>
                </a:ext>
              </a:extLst>
            </p:cNvPr>
            <p:cNvSpPr/>
            <p:nvPr/>
          </p:nvSpPr>
          <p:spPr>
            <a:xfrm>
              <a:off x="6021712" y="3651391"/>
              <a:ext cx="3500034" cy="2100020"/>
            </a:xfrm>
            <a:custGeom>
              <a:avLst/>
              <a:gdLst>
                <a:gd name="csX0" fmla="*/ 0 w 3500034"/>
                <a:gd name="csY0" fmla="*/ 350010 h 2100020"/>
                <a:gd name="csX1" fmla="*/ 350010 w 3500034"/>
                <a:gd name="csY1" fmla="*/ 0 h 2100020"/>
                <a:gd name="csX2" fmla="*/ 3150024 w 3500034"/>
                <a:gd name="csY2" fmla="*/ 0 h 2100020"/>
                <a:gd name="csX3" fmla="*/ 3500034 w 3500034"/>
                <a:gd name="csY3" fmla="*/ 350010 h 2100020"/>
                <a:gd name="csX4" fmla="*/ 3500034 w 3500034"/>
                <a:gd name="csY4" fmla="*/ 1750010 h 2100020"/>
                <a:gd name="csX5" fmla="*/ 3150024 w 3500034"/>
                <a:gd name="csY5" fmla="*/ 2100020 h 2100020"/>
                <a:gd name="csX6" fmla="*/ 350010 w 3500034"/>
                <a:gd name="csY6" fmla="*/ 2100020 h 2100020"/>
                <a:gd name="csX7" fmla="*/ 0 w 3500034"/>
                <a:gd name="csY7" fmla="*/ 1750010 h 2100020"/>
                <a:gd name="csX8" fmla="*/ 0 w 3500034"/>
                <a:gd name="csY8" fmla="*/ 350010 h 21000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500034" h="2100020">
                  <a:moveTo>
                    <a:pt x="0" y="350010"/>
                  </a:moveTo>
                  <a:cubicBezTo>
                    <a:pt x="0" y="156705"/>
                    <a:pt x="156705" y="0"/>
                    <a:pt x="350010" y="0"/>
                  </a:cubicBezTo>
                  <a:lnTo>
                    <a:pt x="3150024" y="0"/>
                  </a:lnTo>
                  <a:cubicBezTo>
                    <a:pt x="3343329" y="0"/>
                    <a:pt x="3500034" y="156705"/>
                    <a:pt x="3500034" y="350010"/>
                  </a:cubicBezTo>
                  <a:lnTo>
                    <a:pt x="3500034" y="1750010"/>
                  </a:lnTo>
                  <a:cubicBezTo>
                    <a:pt x="3500034" y="1943315"/>
                    <a:pt x="3343329" y="2100020"/>
                    <a:pt x="3150024" y="2100020"/>
                  </a:cubicBezTo>
                  <a:lnTo>
                    <a:pt x="350010" y="2100020"/>
                  </a:lnTo>
                  <a:cubicBezTo>
                    <a:pt x="156705" y="2100020"/>
                    <a:pt x="0" y="1943315"/>
                    <a:pt x="0" y="1750010"/>
                  </a:cubicBezTo>
                  <a:lnTo>
                    <a:pt x="0" y="35001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8715" tIns="178715" rIns="178715" bIns="178715" numCol="1" spcCol="1270" anchor="ctr" anchorCtr="0">
              <a:noAutofit/>
            </a:bodyPr>
            <a:lstStyle/>
            <a:p>
              <a:pPr marL="0" lvl="0" indent="0" algn="ctr" defTabSz="889000">
                <a:lnSpc>
                  <a:spcPct val="90000"/>
                </a:lnSpc>
                <a:spcBef>
                  <a:spcPct val="0"/>
                </a:spcBef>
                <a:spcAft>
                  <a:spcPct val="35000"/>
                </a:spcAft>
                <a:buNone/>
              </a:pPr>
              <a:r>
                <a:rPr lang="en-US" sz="2000" kern="1200"/>
                <a:t>For in-state transfers, comparable services are provided until the new district adopts the existing IEP or develops a new one</a:t>
              </a:r>
            </a:p>
          </p:txBody>
        </p:sp>
      </p:grpSp>
    </p:spTree>
    <p:extLst>
      <p:ext uri="{BB962C8B-B14F-4D97-AF65-F5344CB8AC3E}">
        <p14:creationId xmlns:p14="http://schemas.microsoft.com/office/powerpoint/2010/main" val="772300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C360-69F4-D747-0B8F-4FE1B9CB661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A1391D-509C-8F36-8856-ABA289292286}"/>
              </a:ext>
            </a:extLst>
          </p:cNvPr>
          <p:cNvSpPr>
            <a:spLocks noGrp="1"/>
          </p:cNvSpPr>
          <p:nvPr>
            <p:ph type="title"/>
          </p:nvPr>
        </p:nvSpPr>
        <p:spPr>
          <a:xfrm>
            <a:off x="396875" y="0"/>
            <a:ext cx="11247438" cy="1108075"/>
          </a:xfrm>
        </p:spPr>
        <p:txBody>
          <a:bodyPr anchor="b">
            <a:normAutofit/>
          </a:bodyPr>
          <a:lstStyle/>
          <a:p>
            <a:r>
              <a:rPr lang="en-US"/>
              <a:t>During the IEP Meeting: Meeting Facilitation Strategies</a:t>
            </a:r>
            <a:endParaRPr lang="en-US" kern="0">
              <a:ea typeface="Open Sans"/>
            </a:endParaRPr>
          </a:p>
        </p:txBody>
      </p:sp>
      <p:grpSp>
        <p:nvGrpSpPr>
          <p:cNvPr id="3" name="Group 2">
            <a:extLst>
              <a:ext uri="{FF2B5EF4-FFF2-40B4-BE49-F238E27FC236}">
                <a16:creationId xmlns:a16="http://schemas.microsoft.com/office/drawing/2014/main" id="{4CECFB99-ACC7-B473-4FC0-353C5E896D93}"/>
              </a:ext>
              <a:ext uri="{C183D7F6-B498-43B3-948B-1728B52AA6E4}">
                <adec:decorative xmlns:adec="http://schemas.microsoft.com/office/drawing/2017/decorative" val="1"/>
              </a:ext>
            </a:extLst>
          </p:cNvPr>
          <p:cNvGrpSpPr/>
          <p:nvPr/>
        </p:nvGrpSpPr>
        <p:grpSpPr>
          <a:xfrm>
            <a:off x="450575" y="1108075"/>
            <a:ext cx="11290850" cy="5264876"/>
            <a:chOff x="2060510" y="1282442"/>
            <a:chExt cx="11290850" cy="5047171"/>
          </a:xfrm>
        </p:grpSpPr>
        <p:sp>
          <p:nvSpPr>
            <p:cNvPr id="4" name="Freeform: Shape 3">
              <a:extLst>
                <a:ext uri="{FF2B5EF4-FFF2-40B4-BE49-F238E27FC236}">
                  <a16:creationId xmlns:a16="http://schemas.microsoft.com/office/drawing/2014/main" id="{BFD0203E-408D-FA33-94C9-156493B97028}"/>
                </a:ext>
              </a:extLst>
            </p:cNvPr>
            <p:cNvSpPr/>
            <p:nvPr/>
          </p:nvSpPr>
          <p:spPr>
            <a:xfrm>
              <a:off x="2525433" y="1282442"/>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Use strengths‑based and people-forward language: </a:t>
              </a:r>
              <a:r>
                <a:rPr lang="en-US" sz="2000" i="0" kern="1200"/>
                <a:t>Keep the discussion focused on the student's strengths (e.g., developing grade-level skills with supports, benefiting from predictable routines, etc.).</a:t>
              </a:r>
            </a:p>
          </p:txBody>
        </p:sp>
        <p:sp>
          <p:nvSpPr>
            <p:cNvPr id="6" name="Oval 5" descr="Open book outline">
              <a:extLst>
                <a:ext uri="{FF2B5EF4-FFF2-40B4-BE49-F238E27FC236}">
                  <a16:creationId xmlns:a16="http://schemas.microsoft.com/office/drawing/2014/main" id="{D17F9DFA-F976-E9C7-911D-9349BCD40D25}"/>
                </a:ext>
              </a:extLst>
            </p:cNvPr>
            <p:cNvSpPr/>
            <p:nvPr/>
          </p:nvSpPr>
          <p:spPr>
            <a:xfrm>
              <a:off x="2060510" y="1282443"/>
              <a:ext cx="929845" cy="914400"/>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FEB23AE5-3111-23CE-9BCC-53C6E3A2C0E2}"/>
                </a:ext>
              </a:extLst>
            </p:cNvPr>
            <p:cNvSpPr/>
            <p:nvPr/>
          </p:nvSpPr>
          <p:spPr>
            <a:xfrm>
              <a:off x="2569597" y="3246410"/>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Be transparent and responsive to families: </a:t>
              </a:r>
              <a:r>
                <a:rPr lang="en-US" sz="2000" i="0" kern="1200"/>
                <a:t>Ensure that families feel informed and included throughout the meeting.</a:t>
              </a:r>
            </a:p>
          </p:txBody>
        </p:sp>
        <p:sp>
          <p:nvSpPr>
            <p:cNvPr id="10" name="Oval 9">
              <a:extLst>
                <a:ext uri="{FF2B5EF4-FFF2-40B4-BE49-F238E27FC236}">
                  <a16:creationId xmlns:a16="http://schemas.microsoft.com/office/drawing/2014/main" id="{3D9F34AA-454C-2CBB-0A25-0BC4B8BB2861}"/>
                </a:ext>
              </a:extLst>
            </p:cNvPr>
            <p:cNvSpPr/>
            <p:nvPr/>
          </p:nvSpPr>
          <p:spPr>
            <a:xfrm>
              <a:off x="2083369" y="3227863"/>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525E9C6-12BE-0CE8-A969-E81AFABF8F84}"/>
                </a:ext>
              </a:extLst>
            </p:cNvPr>
            <p:cNvSpPr/>
            <p:nvPr/>
          </p:nvSpPr>
          <p:spPr>
            <a:xfrm>
              <a:off x="2525432" y="4278797"/>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Anchor the meeting in student data: </a:t>
              </a:r>
              <a:r>
                <a:rPr lang="en-US" sz="2000" i="0" kern="1200"/>
                <a:t>Use data to clarify the student's needs and guide the discussion.</a:t>
              </a:r>
            </a:p>
          </p:txBody>
        </p:sp>
        <p:sp>
          <p:nvSpPr>
            <p:cNvPr id="12" name="Oval 11">
              <a:extLst>
                <a:ext uri="{FF2B5EF4-FFF2-40B4-BE49-F238E27FC236}">
                  <a16:creationId xmlns:a16="http://schemas.microsoft.com/office/drawing/2014/main" id="{91BB2E5A-3B58-9B56-A55A-F6A7A2F4DB1E}"/>
                </a:ext>
              </a:extLst>
            </p:cNvPr>
            <p:cNvSpPr/>
            <p:nvPr/>
          </p:nvSpPr>
          <p:spPr>
            <a:xfrm>
              <a:off x="2074659" y="4252834"/>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5118CA7E-4001-A67E-4B82-70920EBE3E54}"/>
                </a:ext>
              </a:extLst>
            </p:cNvPr>
            <p:cNvSpPr/>
            <p:nvPr/>
          </p:nvSpPr>
          <p:spPr>
            <a:xfrm>
              <a:off x="2548292" y="5399768"/>
              <a:ext cx="10781763" cy="929845"/>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455427" tIns="121591" rIns="187631" bIns="121591" numCol="1" spcCol="1270" anchor="ctr" anchorCtr="0">
              <a:noAutofit/>
            </a:bodyPr>
            <a:lstStyle/>
            <a:p>
              <a:pPr marL="182880" lvl="0" indent="0" defTabSz="889000">
                <a:lnSpc>
                  <a:spcPct val="90000"/>
                </a:lnSpc>
                <a:spcBef>
                  <a:spcPct val="0"/>
                </a:spcBef>
                <a:spcAft>
                  <a:spcPct val="35000"/>
                </a:spcAft>
                <a:buNone/>
              </a:pPr>
              <a:r>
                <a:rPr lang="en-US" sz="2000" b="1" i="0" kern="1200"/>
                <a:t>Use conflict prevention strategies when needed: </a:t>
              </a:r>
              <a:r>
                <a:rPr lang="en-US" sz="2000" i="0" kern="1200"/>
                <a:t>Employ conflict‑prevention techniques (e.g., ask clarifying questions, summarize concerns, offer options, etc.).</a:t>
              </a:r>
            </a:p>
          </p:txBody>
        </p:sp>
        <p:sp>
          <p:nvSpPr>
            <p:cNvPr id="14" name="Oval 13">
              <a:extLst>
                <a:ext uri="{FF2B5EF4-FFF2-40B4-BE49-F238E27FC236}">
                  <a16:creationId xmlns:a16="http://schemas.microsoft.com/office/drawing/2014/main" id="{629A8D0A-4E6D-965E-8680-86BD023BB273}"/>
                </a:ext>
              </a:extLst>
            </p:cNvPr>
            <p:cNvSpPr/>
            <p:nvPr/>
          </p:nvSpPr>
          <p:spPr>
            <a:xfrm>
              <a:off x="2104674" y="5399768"/>
              <a:ext cx="929845" cy="927840"/>
            </a:xfrm>
            <a:prstGeom prst="ellipse">
              <a:avLst/>
            </a:prstGeom>
            <a:solidFill>
              <a:schemeClr val="accent2">
                <a:tint val="50000"/>
                <a:hueOff val="-5692688"/>
                <a:satOff val="-5157"/>
                <a:lumOff val="223"/>
              </a:schemeClr>
            </a:solidFill>
          </p:spPr>
          <p:style>
            <a:lnRef idx="2">
              <a:schemeClr val="lt1">
                <a:hueOff val="0"/>
                <a:satOff val="0"/>
                <a:lumOff val="0"/>
                <a:alphaOff val="0"/>
              </a:schemeClr>
            </a:lnRef>
            <a:fillRef idx="1">
              <a:scrgbClr r="0" g="0" b="0"/>
            </a:fillRef>
            <a:effectRef idx="0">
              <a:schemeClr val="accent2">
                <a:tint val="50000"/>
                <a:hueOff val="-5692688"/>
                <a:satOff val="-5157"/>
                <a:lumOff val="223"/>
                <a:alphaOff val="0"/>
              </a:schemeClr>
            </a:effectRef>
            <a:fontRef idx="minor">
              <a:schemeClr val="lt1">
                <a:hueOff val="0"/>
                <a:satOff val="0"/>
                <a:lumOff val="0"/>
                <a:alphaOff val="0"/>
              </a:schemeClr>
            </a:fontRef>
          </p:style>
          <p:txBody>
            <a:bodyPr/>
            <a:lstStyle/>
            <a:p>
              <a:endParaRPr lang="en-US"/>
            </a:p>
          </p:txBody>
        </p:sp>
      </p:grpSp>
      <p:sp>
        <p:nvSpPr>
          <p:cNvPr id="5" name="Slide Number Placeholder 4">
            <a:extLst>
              <a:ext uri="{FF2B5EF4-FFF2-40B4-BE49-F238E27FC236}">
                <a16:creationId xmlns:a16="http://schemas.microsoft.com/office/drawing/2014/main" id="{9C1490DD-683F-6DC3-648B-230B82D11832}"/>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33</a:t>
            </a:fld>
            <a:endParaRPr lang="en-US"/>
          </a:p>
        </p:txBody>
      </p:sp>
      <p:pic>
        <p:nvPicPr>
          <p:cNvPr id="16" name="Graphic 15">
            <a:extLst>
              <a:ext uri="{FF2B5EF4-FFF2-40B4-BE49-F238E27FC236}">
                <a16:creationId xmlns:a16="http://schemas.microsoft.com/office/drawing/2014/main" id="{DDE22A24-E509-C020-C99D-D59E134B9DF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7477" y="1264957"/>
            <a:ext cx="640080" cy="640080"/>
          </a:xfrm>
          <a:prstGeom prst="rect">
            <a:avLst/>
          </a:prstGeom>
        </p:spPr>
      </p:pic>
      <p:pic>
        <p:nvPicPr>
          <p:cNvPr id="22" name="Graphic 21">
            <a:extLst>
              <a:ext uri="{FF2B5EF4-FFF2-40B4-BE49-F238E27FC236}">
                <a16:creationId xmlns:a16="http://schemas.microsoft.com/office/drawing/2014/main" id="{739723F8-452D-49EB-87C9-663EF0CEC15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2596" y="3217681"/>
            <a:ext cx="731520" cy="731520"/>
          </a:xfrm>
          <a:prstGeom prst="rect">
            <a:avLst/>
          </a:prstGeom>
        </p:spPr>
      </p:pic>
      <p:pic>
        <p:nvPicPr>
          <p:cNvPr id="26" name="Graphic 25">
            <a:extLst>
              <a:ext uri="{FF2B5EF4-FFF2-40B4-BE49-F238E27FC236}">
                <a16:creationId xmlns:a16="http://schemas.microsoft.com/office/drawing/2014/main" id="{E89B8C44-4F75-6205-62A8-FEE8D83354B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1757" y="4289950"/>
            <a:ext cx="731520" cy="731520"/>
          </a:xfrm>
          <a:prstGeom prst="rect">
            <a:avLst/>
          </a:prstGeom>
        </p:spPr>
      </p:pic>
      <p:pic>
        <p:nvPicPr>
          <p:cNvPr id="28" name="Graphic 27">
            <a:extLst>
              <a:ext uri="{FF2B5EF4-FFF2-40B4-BE49-F238E27FC236}">
                <a16:creationId xmlns:a16="http://schemas.microsoft.com/office/drawing/2014/main" id="{FE561167-508A-BD65-C28A-C379CACAAC6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9364" y="5585585"/>
            <a:ext cx="685800" cy="685800"/>
          </a:xfrm>
          <a:prstGeom prst="rect">
            <a:avLst/>
          </a:prstGeom>
        </p:spPr>
      </p:pic>
      <p:sp>
        <p:nvSpPr>
          <p:cNvPr id="2" name="Text Placeholder 1">
            <a:extLst>
              <a:ext uri="{FF2B5EF4-FFF2-40B4-BE49-F238E27FC236}">
                <a16:creationId xmlns:a16="http://schemas.microsoft.com/office/drawing/2014/main" id="{68B97E3E-FBBE-1E4F-0AC5-87144D41B30A}"/>
              </a:ext>
            </a:extLst>
          </p:cNvPr>
          <p:cNvSpPr>
            <a:spLocks noGrp="1"/>
          </p:cNvSpPr>
          <p:nvPr>
            <p:ph type="body" sz="quarter" idx="16"/>
          </p:nvPr>
        </p:nvSpPr>
        <p:spPr>
          <a:xfrm>
            <a:off x="938741" y="2154868"/>
            <a:ext cx="10781764" cy="930848"/>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a:solidFill>
            <a:srgbClr val="00868F"/>
          </a:solidFill>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455427" tIns="121591" rIns="187631" bIns="121591" numCol="1" spcCol="1270" anchor="ctr" anchorCtr="0">
            <a:noAutofit/>
          </a:bodyPr>
          <a:lstStyle/>
          <a:p>
            <a:pPr marL="182880" lvl="0" indent="0" defTabSz="889000">
              <a:lnSpc>
                <a:spcPct val="90000"/>
              </a:lnSpc>
              <a:spcBef>
                <a:spcPct val="0"/>
              </a:spcBef>
              <a:spcAft>
                <a:spcPct val="35000"/>
              </a:spcAft>
              <a:buNone/>
            </a:pPr>
            <a:r>
              <a:rPr lang="en-US" sz="2000" b="1"/>
              <a:t>Manage the Meeting</a:t>
            </a:r>
            <a:r>
              <a:rPr lang="en-US" sz="2000" b="1" i="0" kern="1200"/>
              <a:t>: </a:t>
            </a:r>
            <a:r>
              <a:rPr lang="en-US" sz="2000" i="0" kern="1200"/>
              <a:t>Ensure meeting follows an agenda, meaningful participation from all members of the IEP team, and LEA resources are allocated.  </a:t>
            </a:r>
          </a:p>
        </p:txBody>
      </p:sp>
      <p:sp>
        <p:nvSpPr>
          <p:cNvPr id="9" name="Oval 8">
            <a:extLst>
              <a:ext uri="{FF2B5EF4-FFF2-40B4-BE49-F238E27FC236}">
                <a16:creationId xmlns:a16="http://schemas.microsoft.com/office/drawing/2014/main" id="{C8B02849-A47F-DBC6-E27F-B03653D4C232}"/>
              </a:ext>
              <a:ext uri="{C183D7F6-B498-43B3-948B-1728B52AA6E4}">
                <adec:decorative xmlns:adec="http://schemas.microsoft.com/office/drawing/2017/decorative" val="1"/>
              </a:ext>
            </a:extLst>
          </p:cNvPr>
          <p:cNvSpPr/>
          <p:nvPr/>
        </p:nvSpPr>
        <p:spPr>
          <a:xfrm>
            <a:off x="450575" y="2129724"/>
            <a:ext cx="929845" cy="969953"/>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pic>
        <p:nvPicPr>
          <p:cNvPr id="27" name="Graphic 26">
            <a:extLst>
              <a:ext uri="{FF2B5EF4-FFF2-40B4-BE49-F238E27FC236}">
                <a16:creationId xmlns:a16="http://schemas.microsoft.com/office/drawing/2014/main" id="{1BABD9A5-057A-8827-540A-CE57DF5E1BA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3886" y="2238203"/>
            <a:ext cx="731520" cy="731520"/>
          </a:xfrm>
          <a:prstGeom prst="rect">
            <a:avLst/>
          </a:prstGeom>
        </p:spPr>
      </p:pic>
    </p:spTree>
    <p:extLst>
      <p:ext uri="{BB962C8B-B14F-4D97-AF65-F5344CB8AC3E}">
        <p14:creationId xmlns:p14="http://schemas.microsoft.com/office/powerpoint/2010/main" val="2064036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D221-C4DD-DF3B-790E-C2AF1FC10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38304-8144-2E39-44CD-546660AF4D91}"/>
              </a:ext>
            </a:extLst>
          </p:cNvPr>
          <p:cNvSpPr>
            <a:spLocks noGrp="1"/>
          </p:cNvSpPr>
          <p:nvPr>
            <p:ph type="title"/>
          </p:nvPr>
        </p:nvSpPr>
        <p:spPr/>
        <p:txBody>
          <a:bodyPr/>
          <a:lstStyle/>
          <a:p>
            <a:r>
              <a:rPr lang="en-US">
                <a:solidFill>
                  <a:schemeClr val="accent2"/>
                </a:solidFill>
              </a:rPr>
              <a:t>Meeting Readiness Checklist</a:t>
            </a:r>
          </a:p>
        </p:txBody>
      </p:sp>
      <p:sp>
        <p:nvSpPr>
          <p:cNvPr id="3" name="Slide Number Placeholder 2">
            <a:extLst>
              <a:ext uri="{FF2B5EF4-FFF2-40B4-BE49-F238E27FC236}">
                <a16:creationId xmlns:a16="http://schemas.microsoft.com/office/drawing/2014/main" id="{0CCB6B83-EC2A-E5C2-0A11-3442E7CB0B02}"/>
              </a:ext>
            </a:extLst>
          </p:cNvPr>
          <p:cNvSpPr>
            <a:spLocks noGrp="1"/>
          </p:cNvSpPr>
          <p:nvPr>
            <p:ph type="sldNum" sz="quarter" idx="11"/>
          </p:nvPr>
        </p:nvSpPr>
        <p:spPr/>
        <p:txBody>
          <a:bodyPr/>
          <a:lstStyle/>
          <a:p>
            <a:fld id="{99A20822-4A49-4D36-86E3-300BA48D3F00}" type="slidenum">
              <a:rPr lang="en-US" smtClean="0"/>
              <a:pPr/>
              <a:t>34</a:t>
            </a:fld>
            <a:endParaRPr lang="en-US"/>
          </a:p>
        </p:txBody>
      </p:sp>
      <p:graphicFrame>
        <p:nvGraphicFramePr>
          <p:cNvPr id="5" name="Content Placeholder 4">
            <a:extLst>
              <a:ext uri="{FF2B5EF4-FFF2-40B4-BE49-F238E27FC236}">
                <a16:creationId xmlns:a16="http://schemas.microsoft.com/office/drawing/2014/main" id="{D01BABA9-F8F6-5616-EEA6-04ADA38BABF0}"/>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432992063"/>
              </p:ext>
            </p:extLst>
          </p:nvPr>
        </p:nvGraphicFramePr>
        <p:xfrm>
          <a:off x="1726208" y="1270000"/>
          <a:ext cx="10069512"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95809AC-0C52-7E92-4647-E7574547DBCC}"/>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00"/>
              <a:t>Adapted from </a:t>
            </a:r>
            <a:r>
              <a:rPr lang="en-US" sz="1100">
                <a:hlinkClick r:id="rId8"/>
              </a:rPr>
              <a:t>The Ability Challenge's </a:t>
            </a:r>
            <a:r>
              <a:rPr lang="en-US" sz="1100" i="1">
                <a:hlinkClick r:id="rId8"/>
              </a:rPr>
              <a:t>The LEA Representative: A Guide for School Leaders</a:t>
            </a:r>
            <a:endParaRPr lang="en-US" sz="1100"/>
          </a:p>
        </p:txBody>
      </p:sp>
    </p:spTree>
    <p:extLst>
      <p:ext uri="{BB962C8B-B14F-4D97-AF65-F5344CB8AC3E}">
        <p14:creationId xmlns:p14="http://schemas.microsoft.com/office/powerpoint/2010/main" val="11894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BD57D-37DD-BD95-9919-BBE6C3380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8BC04-DA84-C20B-37C3-92F8DD178681}"/>
              </a:ext>
            </a:extLst>
          </p:cNvPr>
          <p:cNvSpPr>
            <a:spLocks noGrp="1"/>
          </p:cNvSpPr>
          <p:nvPr>
            <p:ph type="title"/>
          </p:nvPr>
        </p:nvSpPr>
        <p:spPr>
          <a:xfrm>
            <a:off x="1727898" y="-157656"/>
            <a:ext cx="10069551" cy="1107996"/>
          </a:xfrm>
        </p:spPr>
        <p:txBody>
          <a:bodyPr/>
          <a:lstStyle/>
          <a:p>
            <a:r>
              <a:rPr lang="en-US"/>
              <a:t>Scenario: Jordan's Plan</a:t>
            </a:r>
          </a:p>
        </p:txBody>
      </p:sp>
      <p:sp>
        <p:nvSpPr>
          <p:cNvPr id="3" name="Slide Number Placeholder 2">
            <a:extLst>
              <a:ext uri="{FF2B5EF4-FFF2-40B4-BE49-F238E27FC236}">
                <a16:creationId xmlns:a16="http://schemas.microsoft.com/office/drawing/2014/main" id="{27E92BD3-603F-EBEC-B5B5-DBD048E17DA7}"/>
              </a:ext>
            </a:extLst>
          </p:cNvPr>
          <p:cNvSpPr>
            <a:spLocks noGrp="1"/>
          </p:cNvSpPr>
          <p:nvPr>
            <p:ph type="sldNum" sz="quarter" idx="11"/>
          </p:nvPr>
        </p:nvSpPr>
        <p:spPr/>
        <p:txBody>
          <a:bodyPr/>
          <a:lstStyle/>
          <a:p>
            <a:fld id="{99A20822-4A49-4D36-86E3-300BA48D3F00}" type="slidenum">
              <a:rPr lang="en-US" smtClean="0"/>
              <a:pPr/>
              <a:t>35</a:t>
            </a:fld>
            <a:endParaRPr lang="en-US"/>
          </a:p>
        </p:txBody>
      </p:sp>
      <p:sp>
        <p:nvSpPr>
          <p:cNvPr id="5" name="Rectangle: Rounded Corners 4">
            <a:extLst>
              <a:ext uri="{FF2B5EF4-FFF2-40B4-BE49-F238E27FC236}">
                <a16:creationId xmlns:a16="http://schemas.microsoft.com/office/drawing/2014/main" id="{13258B36-60AE-EA24-58EE-0B72892C9AA0}"/>
              </a:ext>
            </a:extLst>
          </p:cNvPr>
          <p:cNvSpPr/>
          <p:nvPr/>
        </p:nvSpPr>
        <p:spPr>
          <a:xfrm>
            <a:off x="1471647" y="950411"/>
            <a:ext cx="10582051" cy="4550807"/>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0" cap="none" spc="0" normalizeH="0" baseline="0" noProof="0">
                <a:ln>
                  <a:noFill/>
                </a:ln>
                <a:solidFill>
                  <a:srgbClr val="000000"/>
                </a:solidFill>
                <a:effectLst/>
                <a:uLnTx/>
                <a:uFillTx/>
                <a:ea typeface="Open Sans"/>
                <a:cs typeface="Open Sans"/>
              </a:rPr>
              <a:t>General Education Teacher Input: </a:t>
            </a:r>
            <a:r>
              <a:rPr kumimoji="0" lang="en-US" i="0" u="none" strike="noStrike" kern="0" cap="none" spc="0" normalizeH="0" baseline="0" noProof="0">
                <a:ln>
                  <a:noFill/>
                </a:ln>
                <a:solidFill>
                  <a:srgbClr val="000000"/>
                </a:solidFill>
                <a:effectLst/>
                <a:uLnTx/>
                <a:uFillTx/>
                <a:ea typeface="Open Sans"/>
                <a:cs typeface="Open Sans"/>
              </a:rPr>
              <a:t>Teachers report avoidance behaviors and difficulty with writing tasks. Jordan's engagement varies, and there is concern about dependence on adult support to complete tasks.</a:t>
            </a:r>
          </a:p>
          <a:p>
            <a:pPr lvl="0">
              <a:spcAft>
                <a:spcPts val="600"/>
              </a:spcAft>
              <a:defRPr/>
            </a:pPr>
            <a:r>
              <a:rPr kumimoji="0" lang="en-US" b="1" i="0" u="none" strike="noStrike" kern="0" cap="none" spc="0" normalizeH="0" baseline="0" noProof="0">
                <a:ln>
                  <a:noFill/>
                </a:ln>
                <a:solidFill>
                  <a:srgbClr val="000000"/>
                </a:solidFill>
                <a:effectLst/>
                <a:uLnTx/>
                <a:uFillTx/>
                <a:ea typeface="Open Sans"/>
                <a:cs typeface="Open Sans"/>
              </a:rPr>
              <a:t>Special Educator Input: </a:t>
            </a:r>
            <a:r>
              <a:rPr kumimoji="0" lang="en-US" i="0" u="none" strike="noStrike" kern="0" cap="none" spc="0" normalizeH="0" baseline="0" noProof="0">
                <a:ln>
                  <a:noFill/>
                </a:ln>
                <a:solidFill>
                  <a:srgbClr val="000000"/>
                </a:solidFill>
                <a:effectLst/>
                <a:uLnTx/>
                <a:uFillTx/>
                <a:ea typeface="Open Sans"/>
                <a:cs typeface="Open Sans"/>
              </a:rPr>
              <a:t>The special educator notes that goals are vague, accommodations from the </a:t>
            </a:r>
            <a:r>
              <a:rPr lang="en-US" kern="0">
                <a:solidFill>
                  <a:srgbClr val="000000"/>
                </a:solidFill>
                <a:ea typeface="Open Sans"/>
                <a:cs typeface="Open Sans"/>
              </a:rPr>
              <a:t>prior school were inconsistent, </a:t>
            </a:r>
            <a:r>
              <a:rPr kumimoji="0" lang="en-US" i="0" u="none" strike="noStrike" kern="0" cap="none" spc="0" normalizeH="0" baseline="0" noProof="0">
                <a:ln>
                  <a:noFill/>
                </a:ln>
                <a:solidFill>
                  <a:srgbClr val="000000"/>
                </a:solidFill>
                <a:effectLst/>
                <a:uLnTx/>
                <a:uFillTx/>
                <a:ea typeface="Open Sans"/>
                <a:cs typeface="Open Sans"/>
              </a:rPr>
              <a:t>and a functional behavioral assessment may be needed.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0" cap="none" spc="0" normalizeH="0" baseline="0" noProof="0">
                <a:ln>
                  <a:noFill/>
                </a:ln>
                <a:solidFill>
                  <a:srgbClr val="000000"/>
                </a:solidFill>
                <a:effectLst/>
                <a:uLnTx/>
                <a:uFillTx/>
                <a:ea typeface="Open Sans"/>
                <a:cs typeface="Open Sans"/>
              </a:rPr>
              <a:t>System Context: </a:t>
            </a:r>
            <a:r>
              <a:rPr kumimoji="0" lang="en-US" i="0" u="none" strike="noStrike" kern="0" cap="none" spc="0" normalizeH="0" baseline="0" noProof="0">
                <a:ln>
                  <a:noFill/>
                </a:ln>
                <a:solidFill>
                  <a:srgbClr val="000000"/>
                </a:solidFill>
                <a:effectLst/>
                <a:uLnTx/>
                <a:uFillTx/>
                <a:ea typeface="Open Sans"/>
                <a:cs typeface="Open Sans"/>
              </a:rPr>
              <a:t>Meeting Jordan's needs is a top priority. Your building is experiencing staffing shortages. You are tasked with supporting the IEP team's review and possible revision of his IEP. You have reached out to the special education director, and she reminded you to focus on designing an IEP meet his needs, and then the district will decide how to support the implementation.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0" cap="none" spc="0" normalizeH="0" baseline="0" noProof="0">
                <a:ln>
                  <a:noFill/>
                </a:ln>
                <a:solidFill>
                  <a:srgbClr val="000000"/>
                </a:solidFill>
                <a:effectLst/>
                <a:uLnTx/>
                <a:uFillTx/>
                <a:ea typeface="Open Sans"/>
                <a:cs typeface="Open Sans"/>
              </a:rPr>
              <a:t>Meeting Outcome: </a:t>
            </a:r>
            <a:r>
              <a:rPr kumimoji="0" lang="en-US" i="0" u="none" strike="noStrike" kern="0" cap="none" spc="0" normalizeH="0" baseline="0" noProof="0">
                <a:ln>
                  <a:noFill/>
                </a:ln>
                <a:solidFill>
                  <a:srgbClr val="000000"/>
                </a:solidFill>
                <a:effectLst/>
                <a:uLnTx/>
                <a:uFillTx/>
                <a:ea typeface="Open Sans"/>
                <a:cs typeface="Open Sans"/>
              </a:rPr>
              <a:t>The IEP team agreed that 1:1 support isn't needed at this time. Jordan's team added goals to address the task avoidance and writing needs. You agreed to follow up with Jordan's mom 3 weeks after the meeting to discuss his progress with the new goals and supports. </a:t>
            </a:r>
          </a:p>
        </p:txBody>
      </p:sp>
      <p:sp>
        <p:nvSpPr>
          <p:cNvPr id="4" name="Rectangle: Rounded Corners 3">
            <a:extLst>
              <a:ext uri="{FF2B5EF4-FFF2-40B4-BE49-F238E27FC236}">
                <a16:creationId xmlns:a16="http://schemas.microsoft.com/office/drawing/2014/main" id="{BE65C0B7-57E3-346B-42D5-B6CE25B2D10F}"/>
              </a:ext>
              <a:ext uri="{C183D7F6-B498-43B3-948B-1728B52AA6E4}">
                <adec:decorative xmlns:adec="http://schemas.microsoft.com/office/drawing/2017/decorative" val="1"/>
              </a:ext>
            </a:extLst>
          </p:cNvPr>
          <p:cNvSpPr/>
          <p:nvPr/>
        </p:nvSpPr>
        <p:spPr>
          <a:xfrm>
            <a:off x="1613710" y="4214202"/>
            <a:ext cx="10029851" cy="12193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6" name="Rectangle: Rounded Corners 5">
            <a:extLst>
              <a:ext uri="{FF2B5EF4-FFF2-40B4-BE49-F238E27FC236}">
                <a16:creationId xmlns:a16="http://schemas.microsoft.com/office/drawing/2014/main" id="{B9BEB4DB-1FBD-864B-656F-C931DEC6E161}"/>
              </a:ext>
            </a:extLst>
          </p:cNvPr>
          <p:cNvSpPr/>
          <p:nvPr/>
        </p:nvSpPr>
        <p:spPr>
          <a:xfrm>
            <a:off x="2902721" y="5309881"/>
            <a:ext cx="4689989" cy="1466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700">
                <a:solidFill>
                  <a:schemeClr val="bg1"/>
                </a:solidFill>
              </a:rPr>
              <a:t>Respond to </a:t>
            </a:r>
            <a:r>
              <a:rPr lang="en-US" sz="1700" b="1">
                <a:solidFill>
                  <a:schemeClr val="bg1"/>
                </a:solidFill>
              </a:rPr>
              <a:t>Scenario Question #2 </a:t>
            </a:r>
            <a:r>
              <a:rPr lang="en-US" sz="1700">
                <a:solidFill>
                  <a:schemeClr val="bg1"/>
                </a:solidFill>
              </a:rPr>
              <a:t>in the Padlet</a:t>
            </a:r>
            <a:r>
              <a:rPr lang="en-US" sz="1700" b="1">
                <a:solidFill>
                  <a:schemeClr val="bg1"/>
                </a:solidFill>
              </a:rPr>
              <a:t>: </a:t>
            </a:r>
            <a:r>
              <a:rPr lang="en-US" sz="1700" i="1">
                <a:solidFill>
                  <a:schemeClr val="bg1"/>
                </a:solidFill>
              </a:rPr>
              <a:t>How does the additional information above change how you would prepare for the meeting</a:t>
            </a:r>
            <a:r>
              <a:rPr lang="en-US" sz="1700">
                <a:solidFill>
                  <a:schemeClr val="bg1"/>
                </a:solidFill>
              </a:rPr>
              <a:t>?</a:t>
            </a:r>
          </a:p>
        </p:txBody>
      </p:sp>
      <p:pic>
        <p:nvPicPr>
          <p:cNvPr id="7" name="Picture 6" descr="QR Code for Padlet">
            <a:extLst>
              <a:ext uri="{FF2B5EF4-FFF2-40B4-BE49-F238E27FC236}">
                <a16:creationId xmlns:a16="http://schemas.microsoft.com/office/drawing/2014/main" id="{5B73DF27-5BA8-E15E-AA4B-6203BB9DF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3625" y="5309881"/>
            <a:ext cx="1534510" cy="1534510"/>
          </a:xfrm>
          <a:prstGeom prst="rect">
            <a:avLst/>
          </a:prstGeom>
        </p:spPr>
      </p:pic>
    </p:spTree>
    <p:extLst>
      <p:ext uri="{BB962C8B-B14F-4D97-AF65-F5344CB8AC3E}">
        <p14:creationId xmlns:p14="http://schemas.microsoft.com/office/powerpoint/2010/main" val="2806064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3479FB-7434-DBE1-189F-94351DFBC02E}"/>
              </a:ext>
            </a:extLst>
          </p:cNvPr>
          <p:cNvSpPr>
            <a:spLocks noGrp="1"/>
          </p:cNvSpPr>
          <p:nvPr>
            <p:ph type="sldNum" sz="quarter" idx="14"/>
          </p:nvPr>
        </p:nvSpPr>
        <p:spPr/>
        <p:txBody>
          <a:bodyPr/>
          <a:lstStyle/>
          <a:p>
            <a:fld id="{99A20822-4A49-4D36-86E3-300BA48D3F00}" type="slidenum">
              <a:rPr lang="en-US" smtClean="0"/>
              <a:pPr/>
              <a:t>36</a:t>
            </a:fld>
            <a:endParaRPr lang="en-US"/>
          </a:p>
        </p:txBody>
      </p:sp>
      <p:sp>
        <p:nvSpPr>
          <p:cNvPr id="7" name="Rectangle: Rounded Corners 6">
            <a:extLst>
              <a:ext uri="{FF2B5EF4-FFF2-40B4-BE49-F238E27FC236}">
                <a16:creationId xmlns:a16="http://schemas.microsoft.com/office/drawing/2014/main" id="{6B8BC615-47D9-6E87-2DFE-455F46721AED}"/>
              </a:ext>
            </a:extLst>
          </p:cNvPr>
          <p:cNvSpPr/>
          <p:nvPr/>
        </p:nvSpPr>
        <p:spPr>
          <a:xfrm>
            <a:off x="1051154" y="790267"/>
            <a:ext cx="10089692" cy="4234266"/>
          </a:xfrm>
          <a:prstGeom prst="roundRect">
            <a:avLst>
              <a:gd name="adj" fmla="val 912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a:solidFill>
                  <a:schemeClr val="bg2">
                    <a:lumMod val="25000"/>
                  </a:schemeClr>
                </a:solidFill>
                <a:ea typeface="Open Sans"/>
                <a:cs typeface="Open Sans"/>
              </a:rPr>
              <a:t>High‑quality IEPs depend on </a:t>
            </a:r>
            <a:r>
              <a:rPr lang="en-US" sz="3600" b="1">
                <a:solidFill>
                  <a:schemeClr val="bg2">
                    <a:lumMod val="25000"/>
                  </a:schemeClr>
                </a:solidFill>
                <a:ea typeface="Open Sans"/>
                <a:cs typeface="Open Sans"/>
              </a:rPr>
              <a:t>prepared LEA representatives </a:t>
            </a:r>
            <a:r>
              <a:rPr lang="en-US" sz="3600">
                <a:solidFill>
                  <a:schemeClr val="bg2">
                    <a:lumMod val="25000"/>
                  </a:schemeClr>
                </a:solidFill>
                <a:ea typeface="Open Sans"/>
                <a:cs typeface="Open Sans"/>
              </a:rPr>
              <a:t>who understand their </a:t>
            </a:r>
            <a:r>
              <a:rPr lang="en-US" sz="3600" b="1">
                <a:solidFill>
                  <a:schemeClr val="bg2">
                    <a:lumMod val="25000"/>
                  </a:schemeClr>
                </a:solidFill>
                <a:ea typeface="Open Sans"/>
                <a:cs typeface="Open Sans"/>
              </a:rPr>
              <a:t>authority</a:t>
            </a:r>
            <a:r>
              <a:rPr lang="en-US" sz="3600">
                <a:solidFill>
                  <a:schemeClr val="bg2">
                    <a:lumMod val="25000"/>
                  </a:schemeClr>
                </a:solidFill>
                <a:ea typeface="Open Sans"/>
                <a:cs typeface="Open Sans"/>
              </a:rPr>
              <a:t>, </a:t>
            </a:r>
            <a:r>
              <a:rPr lang="en-US" sz="3600" b="1">
                <a:solidFill>
                  <a:schemeClr val="bg2">
                    <a:lumMod val="25000"/>
                  </a:schemeClr>
                </a:solidFill>
                <a:ea typeface="Open Sans"/>
                <a:cs typeface="Open Sans"/>
              </a:rPr>
              <a:t>use data intentionally</a:t>
            </a:r>
            <a:r>
              <a:rPr lang="en-US" sz="3600">
                <a:solidFill>
                  <a:schemeClr val="bg2">
                    <a:lumMod val="25000"/>
                  </a:schemeClr>
                </a:solidFill>
                <a:ea typeface="Open Sans"/>
                <a:cs typeface="Open Sans"/>
              </a:rPr>
              <a:t>, and </a:t>
            </a:r>
            <a:r>
              <a:rPr lang="en-US" sz="3600" b="1">
                <a:solidFill>
                  <a:schemeClr val="bg2">
                    <a:lumMod val="25000"/>
                  </a:schemeClr>
                </a:solidFill>
                <a:ea typeface="Open Sans"/>
                <a:cs typeface="Open Sans"/>
              </a:rPr>
              <a:t>lead collaborative decision‑making</a:t>
            </a:r>
            <a:r>
              <a:rPr lang="en-US" sz="3600">
                <a:solidFill>
                  <a:schemeClr val="bg2">
                    <a:lumMod val="25000"/>
                  </a:schemeClr>
                </a:solidFill>
                <a:ea typeface="Open Sans"/>
                <a:cs typeface="Open Sans"/>
              </a:rPr>
              <a:t>.</a:t>
            </a:r>
          </a:p>
        </p:txBody>
      </p:sp>
      <p:sp>
        <p:nvSpPr>
          <p:cNvPr id="2" name="Title 1" hidden="1">
            <a:extLst>
              <a:ext uri="{FF2B5EF4-FFF2-40B4-BE49-F238E27FC236}">
                <a16:creationId xmlns:a16="http://schemas.microsoft.com/office/drawing/2014/main" id="{17BBEBDE-71ED-6DFF-A662-E4DBF8E49C60}"/>
              </a:ext>
            </a:extLst>
          </p:cNvPr>
          <p:cNvSpPr>
            <a:spLocks noGrp="1"/>
          </p:cNvSpPr>
          <p:nvPr>
            <p:ph type="title"/>
          </p:nvPr>
        </p:nvSpPr>
        <p:spPr/>
        <p:txBody>
          <a:bodyPr/>
          <a:lstStyle/>
          <a:p>
            <a:r>
              <a:rPr lang="en-US"/>
              <a:t>Slide 37</a:t>
            </a:r>
          </a:p>
        </p:txBody>
      </p:sp>
    </p:spTree>
    <p:extLst>
      <p:ext uri="{BB962C8B-B14F-4D97-AF65-F5344CB8AC3E}">
        <p14:creationId xmlns:p14="http://schemas.microsoft.com/office/powerpoint/2010/main" val="2289001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09B1-271A-9BCA-4FFF-FDA3A59FA39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358F66-66B1-9A4F-4EE4-3858386E14F6}"/>
              </a:ext>
            </a:extLst>
          </p:cNvPr>
          <p:cNvSpPr>
            <a:spLocks noGrp="1"/>
          </p:cNvSpPr>
          <p:nvPr>
            <p:ph type="title"/>
          </p:nvPr>
        </p:nvSpPr>
        <p:spPr>
          <a:xfrm>
            <a:off x="396875" y="0"/>
            <a:ext cx="11247438" cy="1108075"/>
          </a:xfrm>
        </p:spPr>
        <p:txBody>
          <a:bodyPr anchor="b">
            <a:normAutofit/>
          </a:bodyPr>
          <a:lstStyle/>
          <a:p>
            <a:r>
              <a:rPr lang="en-US" kern="0">
                <a:ea typeface="Open Sans"/>
              </a:rPr>
              <a:t>After the IEP Meeting: Post-meeting </a:t>
            </a:r>
            <a:br>
              <a:rPr lang="en-US" kern="0">
                <a:ea typeface="Open Sans"/>
              </a:rPr>
            </a:br>
            <a:r>
              <a:rPr lang="en-US" kern="0">
                <a:ea typeface="Open Sans"/>
              </a:rPr>
              <a:t>Follow-Through</a:t>
            </a:r>
          </a:p>
        </p:txBody>
      </p:sp>
      <p:sp>
        <p:nvSpPr>
          <p:cNvPr id="5" name="Slide Number Placeholder 4">
            <a:extLst>
              <a:ext uri="{FF2B5EF4-FFF2-40B4-BE49-F238E27FC236}">
                <a16:creationId xmlns:a16="http://schemas.microsoft.com/office/drawing/2014/main" id="{9313F7D4-3E2F-3E30-FD07-9E2FD1C7E586}"/>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37</a:t>
            </a:fld>
            <a:endParaRPr lang="en-US"/>
          </a:p>
        </p:txBody>
      </p:sp>
      <p:sp>
        <p:nvSpPr>
          <p:cNvPr id="4" name="Freeform: Shape 3">
            <a:extLst>
              <a:ext uri="{FF2B5EF4-FFF2-40B4-BE49-F238E27FC236}">
                <a16:creationId xmlns:a16="http://schemas.microsoft.com/office/drawing/2014/main" id="{237CB499-6A9B-724E-85A8-501F73C60FE7}"/>
              </a:ext>
            </a:extLst>
          </p:cNvPr>
          <p:cNvSpPr/>
          <p:nvPr/>
        </p:nvSpPr>
        <p:spPr>
          <a:xfrm>
            <a:off x="861798" y="1757353"/>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Confirm IEP implementation plans with case manager: </a:t>
            </a:r>
            <a:r>
              <a:rPr lang="en-US" sz="2000" i="0" kern="1200"/>
              <a:t>Ensure that services and supports are clearly defined and ready to implement.</a:t>
            </a:r>
          </a:p>
        </p:txBody>
      </p:sp>
      <p:sp>
        <p:nvSpPr>
          <p:cNvPr id="6" name="Oval 5" descr="Open book outline">
            <a:extLst>
              <a:ext uri="{FF2B5EF4-FFF2-40B4-BE49-F238E27FC236}">
                <a16:creationId xmlns:a16="http://schemas.microsoft.com/office/drawing/2014/main" id="{A9DDAE6B-4769-32BF-B3B4-4111A48CD258}"/>
              </a:ext>
            </a:extLst>
          </p:cNvPr>
          <p:cNvSpPr/>
          <p:nvPr/>
        </p:nvSpPr>
        <p:spPr>
          <a:xfrm>
            <a:off x="396875" y="1757354"/>
            <a:ext cx="929845" cy="929845"/>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06E70D24-041D-71C7-94BC-3218B2FD1AA7}"/>
              </a:ext>
            </a:extLst>
          </p:cNvPr>
          <p:cNvSpPr/>
          <p:nvPr/>
        </p:nvSpPr>
        <p:spPr>
          <a:xfrm>
            <a:off x="861798" y="2964076"/>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Verify staff communication of IEP services: </a:t>
            </a:r>
            <a:r>
              <a:rPr lang="en-US" sz="2000" i="0" kern="1200"/>
              <a:t>Confirm that the case manager has communicated expectations to all relevant staff including assigned responsibilities and next steps.</a:t>
            </a:r>
          </a:p>
        </p:txBody>
      </p:sp>
      <p:sp>
        <p:nvSpPr>
          <p:cNvPr id="10" name="Oval 9">
            <a:extLst>
              <a:ext uri="{FF2B5EF4-FFF2-40B4-BE49-F238E27FC236}">
                <a16:creationId xmlns:a16="http://schemas.microsoft.com/office/drawing/2014/main" id="{0DAEE0EF-F9B6-2A2F-D16D-DA03E4936B57}"/>
              </a:ext>
              <a:ext uri="{C183D7F6-B498-43B3-948B-1728B52AA6E4}">
                <adec:decorative xmlns:adec="http://schemas.microsoft.com/office/drawing/2017/decorative" val="1"/>
              </a:ext>
            </a:extLst>
          </p:cNvPr>
          <p:cNvSpPr/>
          <p:nvPr/>
        </p:nvSpPr>
        <p:spPr>
          <a:xfrm>
            <a:off x="396875" y="2964077"/>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AF425511-7ED3-E394-3C79-82286EA84813}"/>
              </a:ext>
            </a:extLst>
          </p:cNvPr>
          <p:cNvSpPr/>
          <p:nvPr/>
        </p:nvSpPr>
        <p:spPr>
          <a:xfrm>
            <a:off x="861798" y="4170800"/>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Ensure family communication: </a:t>
            </a:r>
            <a:r>
              <a:rPr lang="en-US" sz="2000" i="0" kern="1200"/>
              <a:t>Confirm that families understand services, supports, and next steps.</a:t>
            </a:r>
          </a:p>
        </p:txBody>
      </p:sp>
      <p:sp>
        <p:nvSpPr>
          <p:cNvPr id="12" name="Oval 11">
            <a:extLst>
              <a:ext uri="{FF2B5EF4-FFF2-40B4-BE49-F238E27FC236}">
                <a16:creationId xmlns:a16="http://schemas.microsoft.com/office/drawing/2014/main" id="{9876EAF2-30F3-71A2-1205-ACA656F987FF}"/>
              </a:ext>
              <a:ext uri="{C183D7F6-B498-43B3-948B-1728B52AA6E4}">
                <adec:decorative xmlns:adec="http://schemas.microsoft.com/office/drawing/2017/decorative" val="1"/>
              </a:ext>
            </a:extLst>
          </p:cNvPr>
          <p:cNvSpPr/>
          <p:nvPr/>
        </p:nvSpPr>
        <p:spPr>
          <a:xfrm>
            <a:off x="396875" y="4170801"/>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pic>
        <p:nvPicPr>
          <p:cNvPr id="14" name="Graphic 13">
            <a:extLst>
              <a:ext uri="{FF2B5EF4-FFF2-40B4-BE49-F238E27FC236}">
                <a16:creationId xmlns:a16="http://schemas.microsoft.com/office/drawing/2014/main" id="{222FD4C8-24E8-8867-DDFA-66DA9676564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8897" y="1879376"/>
            <a:ext cx="685800" cy="685800"/>
          </a:xfrm>
          <a:prstGeom prst="rect">
            <a:avLst/>
          </a:prstGeom>
        </p:spPr>
      </p:pic>
      <p:pic>
        <p:nvPicPr>
          <p:cNvPr id="18" name="Graphic 17">
            <a:extLst>
              <a:ext uri="{FF2B5EF4-FFF2-40B4-BE49-F238E27FC236}">
                <a16:creationId xmlns:a16="http://schemas.microsoft.com/office/drawing/2014/main" id="{110343D0-FC98-01C1-F7C8-6E8723A0CB7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8897" y="4292823"/>
            <a:ext cx="685800" cy="685800"/>
          </a:xfrm>
          <a:prstGeom prst="rect">
            <a:avLst/>
          </a:prstGeom>
        </p:spPr>
      </p:pic>
      <p:pic>
        <p:nvPicPr>
          <p:cNvPr id="28" name="Graphic 27">
            <a:extLst>
              <a:ext uri="{FF2B5EF4-FFF2-40B4-BE49-F238E27FC236}">
                <a16:creationId xmlns:a16="http://schemas.microsoft.com/office/drawing/2014/main" id="{8E882F26-D0B8-99E6-720A-C92F9E33E85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7496" y="3063239"/>
            <a:ext cx="731520" cy="731520"/>
          </a:xfrm>
          <a:prstGeom prst="rect">
            <a:avLst/>
          </a:prstGeom>
        </p:spPr>
      </p:pic>
    </p:spTree>
    <p:extLst>
      <p:ext uri="{BB962C8B-B14F-4D97-AF65-F5344CB8AC3E}">
        <p14:creationId xmlns:p14="http://schemas.microsoft.com/office/powerpoint/2010/main" val="402071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8573-7B5E-80B1-F89F-5B47661AC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DDB1A-C42F-231B-C71F-8259797D373E}"/>
              </a:ext>
            </a:extLst>
          </p:cNvPr>
          <p:cNvSpPr>
            <a:spLocks noGrp="1"/>
          </p:cNvSpPr>
          <p:nvPr>
            <p:ph type="title"/>
          </p:nvPr>
        </p:nvSpPr>
        <p:spPr/>
        <p:txBody>
          <a:bodyPr/>
          <a:lstStyle/>
          <a:p>
            <a:r>
              <a:rPr lang="en-US">
                <a:solidFill>
                  <a:schemeClr val="accent2"/>
                </a:solidFill>
              </a:rPr>
              <a:t>Meeting Readiness Checklist</a:t>
            </a:r>
          </a:p>
        </p:txBody>
      </p:sp>
      <p:sp>
        <p:nvSpPr>
          <p:cNvPr id="3" name="Slide Number Placeholder 2">
            <a:extLst>
              <a:ext uri="{FF2B5EF4-FFF2-40B4-BE49-F238E27FC236}">
                <a16:creationId xmlns:a16="http://schemas.microsoft.com/office/drawing/2014/main" id="{1B82BD37-6390-0EEF-D93A-8A528F3DBD9C}"/>
              </a:ext>
            </a:extLst>
          </p:cNvPr>
          <p:cNvSpPr>
            <a:spLocks noGrp="1"/>
          </p:cNvSpPr>
          <p:nvPr>
            <p:ph type="sldNum" sz="quarter" idx="11"/>
          </p:nvPr>
        </p:nvSpPr>
        <p:spPr/>
        <p:txBody>
          <a:bodyPr/>
          <a:lstStyle/>
          <a:p>
            <a:fld id="{99A20822-4A49-4D36-86E3-300BA48D3F00}" type="slidenum">
              <a:rPr lang="en-US" smtClean="0"/>
              <a:pPr/>
              <a:t>38</a:t>
            </a:fld>
            <a:endParaRPr lang="en-US"/>
          </a:p>
        </p:txBody>
      </p:sp>
      <p:graphicFrame>
        <p:nvGraphicFramePr>
          <p:cNvPr id="5" name="Content Placeholder 4">
            <a:extLst>
              <a:ext uri="{FF2B5EF4-FFF2-40B4-BE49-F238E27FC236}">
                <a16:creationId xmlns:a16="http://schemas.microsoft.com/office/drawing/2014/main" id="{A95A3F14-2689-7924-E9E0-2AE149358A03}"/>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591840435"/>
              </p:ext>
            </p:extLst>
          </p:nvPr>
        </p:nvGraphicFramePr>
        <p:xfrm>
          <a:off x="1726208" y="1134268"/>
          <a:ext cx="10069512"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BB809096-94FD-6C0F-2248-F102973D998C}"/>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00"/>
              <a:t>Adapted from </a:t>
            </a:r>
            <a:r>
              <a:rPr lang="en-US" sz="1100">
                <a:hlinkClick r:id="rId8"/>
              </a:rPr>
              <a:t>The Ability Challenge's </a:t>
            </a:r>
            <a:r>
              <a:rPr lang="en-US" sz="1100" i="1">
                <a:hlinkClick r:id="rId8"/>
              </a:rPr>
              <a:t>The LEA Representative: A Guide for School Leaders</a:t>
            </a:r>
            <a:endParaRPr lang="en-US" sz="1100"/>
          </a:p>
        </p:txBody>
      </p:sp>
    </p:spTree>
    <p:extLst>
      <p:ext uri="{BB962C8B-B14F-4D97-AF65-F5344CB8AC3E}">
        <p14:creationId xmlns:p14="http://schemas.microsoft.com/office/powerpoint/2010/main" val="977660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E4DD0-2CFE-7D79-EC69-3A21F01A2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BAE80-6830-507D-0C1C-5AC15C2A87BA}"/>
              </a:ext>
            </a:extLst>
          </p:cNvPr>
          <p:cNvSpPr>
            <a:spLocks noGrp="1"/>
          </p:cNvSpPr>
          <p:nvPr>
            <p:ph type="title"/>
          </p:nvPr>
        </p:nvSpPr>
        <p:spPr/>
        <p:txBody>
          <a:bodyPr/>
          <a:lstStyle/>
          <a:p>
            <a:r>
              <a:rPr lang="en-US"/>
              <a:t>Scenario: Jordan's Plan</a:t>
            </a:r>
          </a:p>
        </p:txBody>
      </p:sp>
      <p:sp>
        <p:nvSpPr>
          <p:cNvPr id="3" name="Slide Number Placeholder 2">
            <a:extLst>
              <a:ext uri="{FF2B5EF4-FFF2-40B4-BE49-F238E27FC236}">
                <a16:creationId xmlns:a16="http://schemas.microsoft.com/office/drawing/2014/main" id="{0FBD1930-16C1-CFB7-5F0A-ED12BAC57DF1}"/>
              </a:ext>
            </a:extLst>
          </p:cNvPr>
          <p:cNvSpPr>
            <a:spLocks noGrp="1"/>
          </p:cNvSpPr>
          <p:nvPr>
            <p:ph type="sldNum" sz="quarter" idx="11"/>
          </p:nvPr>
        </p:nvSpPr>
        <p:spPr/>
        <p:txBody>
          <a:bodyPr/>
          <a:lstStyle/>
          <a:p>
            <a:fld id="{99A20822-4A49-4D36-86E3-300BA48D3F00}" type="slidenum">
              <a:rPr lang="en-US" smtClean="0"/>
              <a:pPr/>
              <a:t>39</a:t>
            </a:fld>
            <a:endParaRPr lang="en-US"/>
          </a:p>
        </p:txBody>
      </p:sp>
      <p:sp>
        <p:nvSpPr>
          <p:cNvPr id="5" name="Rectangle: Rounded Corners 4">
            <a:extLst>
              <a:ext uri="{FF2B5EF4-FFF2-40B4-BE49-F238E27FC236}">
                <a16:creationId xmlns:a16="http://schemas.microsoft.com/office/drawing/2014/main" id="{4FB1FE42-45E0-962E-4E1C-4508C353F76A}"/>
              </a:ext>
            </a:extLst>
          </p:cNvPr>
          <p:cNvSpPr/>
          <p:nvPr/>
        </p:nvSpPr>
        <p:spPr>
          <a:xfrm>
            <a:off x="1574010" y="2136910"/>
            <a:ext cx="10069551" cy="3918014"/>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2400" b="1" kern="0">
                <a:solidFill>
                  <a:schemeClr val="tx1"/>
                </a:solidFill>
                <a:latin typeface="+mj-lt"/>
                <a:ea typeface="Open Sans"/>
                <a:cs typeface="Open Sans"/>
              </a:rPr>
              <a:t>After the meeting</a:t>
            </a:r>
            <a:r>
              <a:rPr lang="en-US" sz="2400" kern="0">
                <a:solidFill>
                  <a:schemeClr val="tx1"/>
                </a:solidFill>
                <a:latin typeface="+mj-lt"/>
                <a:ea typeface="Open Sans"/>
                <a:cs typeface="Open Sans"/>
              </a:rPr>
              <a:t>, the LEA representative reviewed the team's decisions to ensure that the IEP accurately reflected the discussion about Jordan's independence, daily check‑ins, and the determination that a 1:1 aide was not needed at this time. They confirmed that new goals addressing task avoidance and writing were added and communicated these updates to the appropriate staff for implementation. The LEA representative also documented the plan to follow up with Jordan's mother in 3 weeks to review his progress with the new supports. </a:t>
            </a:r>
          </a:p>
        </p:txBody>
      </p:sp>
      <p:sp>
        <p:nvSpPr>
          <p:cNvPr id="6" name="Rectangle: Rounded Corners 5">
            <a:extLst>
              <a:ext uri="{FF2B5EF4-FFF2-40B4-BE49-F238E27FC236}">
                <a16:creationId xmlns:a16="http://schemas.microsoft.com/office/drawing/2014/main" id="{CFC867C3-099D-9B6A-3868-8F8EC4DCC396}"/>
              </a:ext>
            </a:extLst>
          </p:cNvPr>
          <p:cNvSpPr/>
          <p:nvPr/>
        </p:nvSpPr>
        <p:spPr>
          <a:xfrm>
            <a:off x="7232752" y="803076"/>
            <a:ext cx="4689989" cy="1466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chemeClr val="bg1"/>
                </a:solidFill>
              </a:rPr>
              <a:t>In the chat</a:t>
            </a:r>
            <a:r>
              <a:rPr lang="en-US" sz="2000">
                <a:solidFill>
                  <a:schemeClr val="bg1"/>
                </a:solidFill>
              </a:rPr>
              <a:t>, share additional steps the LEA representative could take to ensure follow-through and implementation after the meeting.</a:t>
            </a:r>
          </a:p>
        </p:txBody>
      </p:sp>
    </p:spTree>
    <p:extLst>
      <p:ext uri="{BB962C8B-B14F-4D97-AF65-F5344CB8AC3E}">
        <p14:creationId xmlns:p14="http://schemas.microsoft.com/office/powerpoint/2010/main" val="380493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7E6AE5-D1AC-9D50-C923-459836C06F61}"/>
              </a:ext>
            </a:extLst>
          </p:cNvPr>
          <p:cNvSpPr>
            <a:spLocks noGrp="1"/>
          </p:cNvSpPr>
          <p:nvPr>
            <p:ph type="title"/>
          </p:nvPr>
        </p:nvSpPr>
        <p:spPr/>
        <p:txBody>
          <a:bodyPr anchor="b">
            <a:normAutofit/>
          </a:bodyPr>
          <a:lstStyle/>
          <a:p>
            <a:r>
              <a:rPr lang="en-US"/>
              <a:t>Agenda</a:t>
            </a:r>
          </a:p>
        </p:txBody>
      </p:sp>
      <p:grpSp>
        <p:nvGrpSpPr>
          <p:cNvPr id="4" name="Group 3">
            <a:extLst>
              <a:ext uri="{FF2B5EF4-FFF2-40B4-BE49-F238E27FC236}">
                <a16:creationId xmlns:a16="http://schemas.microsoft.com/office/drawing/2014/main" id="{F0DACB3A-E7A8-2C84-93C8-38EC365AAFD5}"/>
              </a:ext>
              <a:ext uri="{C183D7F6-B498-43B3-948B-1728B52AA6E4}">
                <adec:decorative xmlns:adec="http://schemas.microsoft.com/office/drawing/2017/decorative" val="1"/>
              </a:ext>
            </a:extLst>
          </p:cNvPr>
          <p:cNvGrpSpPr/>
          <p:nvPr/>
        </p:nvGrpSpPr>
        <p:grpSpPr>
          <a:xfrm>
            <a:off x="-4779097" y="489107"/>
            <a:ext cx="16511137" cy="6144900"/>
            <a:chOff x="-4779097" y="489107"/>
            <a:chExt cx="16511137" cy="6144900"/>
          </a:xfrm>
        </p:grpSpPr>
        <p:sp>
          <p:nvSpPr>
            <p:cNvPr id="5" name="Block Arc 4">
              <a:extLst>
                <a:ext uri="{FF2B5EF4-FFF2-40B4-BE49-F238E27FC236}">
                  <a16:creationId xmlns:a16="http://schemas.microsoft.com/office/drawing/2014/main" id="{7B623F2A-BBDE-DC3A-C142-9E6D01CC507C}"/>
                </a:ext>
              </a:extLst>
            </p:cNvPr>
            <p:cNvSpPr/>
            <p:nvPr/>
          </p:nvSpPr>
          <p:spPr>
            <a:xfrm>
              <a:off x="-4779097" y="489107"/>
              <a:ext cx="6144900" cy="6144900"/>
            </a:xfrm>
            <a:prstGeom prst="blockArc">
              <a:avLst>
                <a:gd name="adj1" fmla="val 18900000"/>
                <a:gd name="adj2" fmla="val 2700000"/>
                <a:gd name="adj3" fmla="val 352"/>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3AA9B5F5-0D19-1AE2-0AF0-6F03A774BAB4}"/>
                </a:ext>
              </a:extLst>
            </p:cNvPr>
            <p:cNvSpPr/>
            <p:nvPr/>
          </p:nvSpPr>
          <p:spPr>
            <a:xfrm>
              <a:off x="748306" y="1519868"/>
              <a:ext cx="10983733" cy="48050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FFFFF"/>
                  </a:solidFill>
                  <a:ea typeface="+mn-ea"/>
                  <a:cs typeface="+mn-cs"/>
                </a:rPr>
                <a:t>Welcome to the Lead IDEA Solution-Based Learning Series</a:t>
              </a:r>
            </a:p>
          </p:txBody>
        </p:sp>
        <p:sp>
          <p:nvSpPr>
            <p:cNvPr id="10" name="Oval 9">
              <a:extLst>
                <a:ext uri="{FF2B5EF4-FFF2-40B4-BE49-F238E27FC236}">
                  <a16:creationId xmlns:a16="http://schemas.microsoft.com/office/drawing/2014/main" id="{87652900-ACC9-E1F5-19ED-168D811D7269}"/>
                </a:ext>
              </a:extLst>
            </p:cNvPr>
            <p:cNvSpPr/>
            <p:nvPr/>
          </p:nvSpPr>
          <p:spPr>
            <a:xfrm>
              <a:off x="447991" y="1459805"/>
              <a:ext cx="600630" cy="60063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2"/>
                  </a:solidFill>
                </a:rPr>
                <a:t>1</a:t>
              </a:r>
            </a:p>
          </p:txBody>
        </p:sp>
        <p:sp>
          <p:nvSpPr>
            <p:cNvPr id="11" name="Rectangle: Rounded Corners 10">
              <a:extLst>
                <a:ext uri="{FF2B5EF4-FFF2-40B4-BE49-F238E27FC236}">
                  <a16:creationId xmlns:a16="http://schemas.microsoft.com/office/drawing/2014/main" id="{84283316-5CCB-B496-9659-BE1FF02DD3CE}"/>
                </a:ext>
              </a:extLst>
            </p:cNvPr>
            <p:cNvSpPr/>
            <p:nvPr/>
          </p:nvSpPr>
          <p:spPr>
            <a:xfrm>
              <a:off x="1143554" y="2240534"/>
              <a:ext cx="10588486" cy="480504"/>
            </a:xfrm>
            <a:prstGeom prst="roundRect">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lnSpc>
                  <a:spcPct val="90000"/>
                </a:lnSpc>
                <a:spcBef>
                  <a:spcPct val="0"/>
                </a:spcBef>
                <a:spcAft>
                  <a:spcPct val="35000"/>
                </a:spcAft>
              </a:pPr>
              <a:r>
                <a:rPr lang="en-US" sz="2000" kern="1200">
                  <a:solidFill>
                    <a:srgbClr val="FFFFFF"/>
                  </a:solidFill>
                  <a:ea typeface="+mn-ea"/>
                  <a:cs typeface="+mn-cs"/>
                </a:rPr>
                <a:t> IDEA Foundations:</a:t>
              </a:r>
              <a:r>
                <a:rPr lang="en-US" sz="2000">
                  <a:solidFill>
                    <a:srgbClr val="FFFFFF"/>
                  </a:solidFill>
                </a:rPr>
                <a:t> Legal Responsibilities</a:t>
              </a:r>
              <a:endParaRPr lang="en-US" sz="2000" kern="1200">
                <a:solidFill>
                  <a:srgbClr val="FFFFFF"/>
                </a:solidFill>
                <a:ea typeface="+mn-ea"/>
                <a:cs typeface="+mn-cs"/>
              </a:endParaRPr>
            </a:p>
          </p:txBody>
        </p:sp>
        <p:sp>
          <p:nvSpPr>
            <p:cNvPr id="12" name="Oval 11">
              <a:extLst>
                <a:ext uri="{FF2B5EF4-FFF2-40B4-BE49-F238E27FC236}">
                  <a16:creationId xmlns:a16="http://schemas.microsoft.com/office/drawing/2014/main" id="{1A8217D3-3E43-1F69-294F-C52DC725FDB3}"/>
                </a:ext>
              </a:extLst>
            </p:cNvPr>
            <p:cNvSpPr/>
            <p:nvPr/>
          </p:nvSpPr>
          <p:spPr>
            <a:xfrm>
              <a:off x="843239" y="2180471"/>
              <a:ext cx="600630" cy="60063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6"/>
                  </a:solidFill>
                </a:rPr>
                <a:t>2</a:t>
              </a:r>
            </a:p>
          </p:txBody>
        </p:sp>
        <p:sp>
          <p:nvSpPr>
            <p:cNvPr id="13" name="Rectangle: Rounded Corners 12">
              <a:extLst>
                <a:ext uri="{FF2B5EF4-FFF2-40B4-BE49-F238E27FC236}">
                  <a16:creationId xmlns:a16="http://schemas.microsoft.com/office/drawing/2014/main" id="{AEC20E6F-EF37-C7A3-656C-5BC18510570B}"/>
                </a:ext>
              </a:extLst>
            </p:cNvPr>
            <p:cNvSpPr/>
            <p:nvPr/>
          </p:nvSpPr>
          <p:spPr>
            <a:xfrm>
              <a:off x="1324291" y="2961199"/>
              <a:ext cx="10407749" cy="480504"/>
            </a:xfrm>
            <a:prstGeom prst="roundRect">
              <a:avLst/>
            </a:prstGeom>
            <a:solidFill>
              <a:schemeClr val="accent3"/>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lnSpc>
                  <a:spcPct val="90000"/>
                </a:lnSpc>
                <a:spcBef>
                  <a:spcPct val="0"/>
                </a:spcBef>
                <a:spcAft>
                  <a:spcPct val="35000"/>
                </a:spcAft>
              </a:pPr>
              <a:r>
                <a:rPr lang="en-US" sz="2000">
                  <a:solidFill>
                    <a:srgbClr val="FFFFFF"/>
                  </a:solidFill>
                  <a:ea typeface="Open Sans"/>
                  <a:cs typeface="Open Sans"/>
                </a:rPr>
                <a:t>Common Obstacles and Challenges</a:t>
              </a:r>
              <a:endParaRPr lang="en-US" sz="2000" kern="1200">
                <a:solidFill>
                  <a:srgbClr val="FFFFFF"/>
                </a:solidFill>
                <a:ea typeface="+mn-ea"/>
                <a:cs typeface="+mn-cs"/>
              </a:endParaRPr>
            </a:p>
          </p:txBody>
        </p:sp>
        <p:sp>
          <p:nvSpPr>
            <p:cNvPr id="15" name="Oval 14">
              <a:extLst>
                <a:ext uri="{FF2B5EF4-FFF2-40B4-BE49-F238E27FC236}">
                  <a16:creationId xmlns:a16="http://schemas.microsoft.com/office/drawing/2014/main" id="{74C2AFFD-9E10-F42A-981B-B563C82B885C}"/>
                </a:ext>
              </a:extLst>
            </p:cNvPr>
            <p:cNvSpPr/>
            <p:nvPr/>
          </p:nvSpPr>
          <p:spPr>
            <a:xfrm>
              <a:off x="1023976" y="2901136"/>
              <a:ext cx="600630" cy="60063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3"/>
                  </a:solidFill>
                </a:rPr>
                <a:t>3</a:t>
              </a:r>
            </a:p>
          </p:txBody>
        </p:sp>
        <p:sp>
          <p:nvSpPr>
            <p:cNvPr id="16" name="Rectangle: Rounded Corners 15">
              <a:extLst>
                <a:ext uri="{FF2B5EF4-FFF2-40B4-BE49-F238E27FC236}">
                  <a16:creationId xmlns:a16="http://schemas.microsoft.com/office/drawing/2014/main" id="{41F72825-C1D2-AE4E-3502-0DF3FF90C193}"/>
                </a:ext>
              </a:extLst>
            </p:cNvPr>
            <p:cNvSpPr/>
            <p:nvPr/>
          </p:nvSpPr>
          <p:spPr>
            <a:xfrm>
              <a:off x="1324291" y="3681408"/>
              <a:ext cx="10407749" cy="480504"/>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r>
                <a:rPr lang="en-US" sz="2000">
                  <a:solidFill>
                    <a:srgbClr val="FFFFFF"/>
                  </a:solidFill>
                  <a:ea typeface="Open Sans"/>
                  <a:cs typeface="Open Sans"/>
                </a:rPr>
                <a:t>Strategies to Address Challenges and Ensure High-Quality IEP Development</a:t>
              </a:r>
              <a:endParaRPr lang="en-US" sz="2000">
                <a:solidFill>
                  <a:srgbClr val="000000"/>
                </a:solidFill>
                <a:ea typeface="Open Sans"/>
                <a:cs typeface="Open Sans"/>
              </a:endParaRPr>
            </a:p>
          </p:txBody>
        </p:sp>
        <p:sp>
          <p:nvSpPr>
            <p:cNvPr id="17" name="Oval 16">
              <a:extLst>
                <a:ext uri="{FF2B5EF4-FFF2-40B4-BE49-F238E27FC236}">
                  <a16:creationId xmlns:a16="http://schemas.microsoft.com/office/drawing/2014/main" id="{A17DB96D-E0A9-BFF6-07AB-7E5180F9A8EC}"/>
                </a:ext>
              </a:extLst>
            </p:cNvPr>
            <p:cNvSpPr/>
            <p:nvPr/>
          </p:nvSpPr>
          <p:spPr>
            <a:xfrm>
              <a:off x="1023976" y="3621345"/>
              <a:ext cx="600630" cy="60063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5"/>
                  </a:solidFill>
                </a:rPr>
                <a:t>4</a:t>
              </a:r>
            </a:p>
          </p:txBody>
        </p:sp>
        <p:sp>
          <p:nvSpPr>
            <p:cNvPr id="18" name="Rectangle: Rounded Corners 17">
              <a:extLst>
                <a:ext uri="{FF2B5EF4-FFF2-40B4-BE49-F238E27FC236}">
                  <a16:creationId xmlns:a16="http://schemas.microsoft.com/office/drawing/2014/main" id="{F5E7C6A3-7E62-8877-FB21-870EE8F576B4}"/>
                </a:ext>
              </a:extLst>
            </p:cNvPr>
            <p:cNvSpPr/>
            <p:nvPr/>
          </p:nvSpPr>
          <p:spPr>
            <a:xfrm>
              <a:off x="1143554" y="4402074"/>
              <a:ext cx="10588486" cy="480504"/>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lnSpc>
                  <a:spcPct val="90000"/>
                </a:lnSpc>
                <a:spcBef>
                  <a:spcPct val="0"/>
                </a:spcBef>
                <a:spcAft>
                  <a:spcPct val="35000"/>
                </a:spcAft>
              </a:pPr>
              <a:r>
                <a:rPr lang="en-US" sz="2000">
                  <a:ea typeface="Open Sans"/>
                  <a:cs typeface="Open Sans"/>
                </a:rPr>
                <a:t>Application and Reflection Activity</a:t>
              </a:r>
            </a:p>
          </p:txBody>
        </p:sp>
        <p:sp>
          <p:nvSpPr>
            <p:cNvPr id="19" name="Oval 18">
              <a:extLst>
                <a:ext uri="{FF2B5EF4-FFF2-40B4-BE49-F238E27FC236}">
                  <a16:creationId xmlns:a16="http://schemas.microsoft.com/office/drawing/2014/main" id="{B2B46DDC-74E9-81B6-A23D-722F2A63C0F9}"/>
                </a:ext>
              </a:extLst>
            </p:cNvPr>
            <p:cNvSpPr/>
            <p:nvPr/>
          </p:nvSpPr>
          <p:spPr>
            <a:xfrm>
              <a:off x="843239" y="4342011"/>
              <a:ext cx="600630" cy="60063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6"/>
                  </a:solidFill>
                </a:rPr>
                <a:t>5</a:t>
              </a:r>
              <a:endParaRPr lang="en-US" b="1">
                <a:solidFill>
                  <a:schemeClr val="accent6"/>
                </a:solidFill>
              </a:endParaRPr>
            </a:p>
          </p:txBody>
        </p:sp>
        <p:sp>
          <p:nvSpPr>
            <p:cNvPr id="20" name="Rectangle: Rounded Corners 19">
              <a:extLst>
                <a:ext uri="{FF2B5EF4-FFF2-40B4-BE49-F238E27FC236}">
                  <a16:creationId xmlns:a16="http://schemas.microsoft.com/office/drawing/2014/main" id="{3C9ABDE9-18A4-26E1-FDB7-ADF3D24E98E4}"/>
                </a:ext>
              </a:extLst>
            </p:cNvPr>
            <p:cNvSpPr/>
            <p:nvPr/>
          </p:nvSpPr>
          <p:spPr>
            <a:xfrm>
              <a:off x="748306" y="5122739"/>
              <a:ext cx="10983733" cy="48050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FFFFF"/>
                  </a:solidFill>
                  <a:ea typeface="+mn-ea"/>
                  <a:cs typeface="+mn-cs"/>
                </a:rPr>
                <a:t>Closing and Next Steps</a:t>
              </a:r>
            </a:p>
          </p:txBody>
        </p:sp>
        <p:sp>
          <p:nvSpPr>
            <p:cNvPr id="21" name="Oval 20">
              <a:extLst>
                <a:ext uri="{FF2B5EF4-FFF2-40B4-BE49-F238E27FC236}">
                  <a16:creationId xmlns:a16="http://schemas.microsoft.com/office/drawing/2014/main" id="{0748678B-B55B-21D0-8235-FCAF5E113A88}"/>
                </a:ext>
              </a:extLst>
            </p:cNvPr>
            <p:cNvSpPr/>
            <p:nvPr/>
          </p:nvSpPr>
          <p:spPr>
            <a:xfrm>
              <a:off x="447991" y="5062676"/>
              <a:ext cx="600630" cy="60063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2"/>
                  </a:solidFill>
                </a:rPr>
                <a:t>6</a:t>
              </a:r>
              <a:endParaRPr lang="en-US" b="1">
                <a:solidFill>
                  <a:schemeClr val="accent2"/>
                </a:solidFill>
              </a:endParaRPr>
            </a:p>
          </p:txBody>
        </p:sp>
      </p:grpSp>
      <p:sp>
        <p:nvSpPr>
          <p:cNvPr id="14" name="Slide Number Placeholder 3">
            <a:extLst>
              <a:ext uri="{FF2B5EF4-FFF2-40B4-BE49-F238E27FC236}">
                <a16:creationId xmlns:a16="http://schemas.microsoft.com/office/drawing/2014/main" id="{ABB8E26C-2BFB-7CAD-5C9B-8F583CE3E89A}"/>
              </a:ext>
            </a:extLst>
          </p:cNvPr>
          <p:cNvSpPr>
            <a:spLocks noGrp="1"/>
          </p:cNvSpPr>
          <p:nvPr>
            <p:ph type="sldNum" sz="quarter" idx="14"/>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88728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91FD-384D-EB28-6A36-28938D1C4097}"/>
              </a:ext>
            </a:extLst>
          </p:cNvPr>
          <p:cNvSpPr>
            <a:spLocks noGrp="1"/>
          </p:cNvSpPr>
          <p:nvPr>
            <p:ph type="ctrTitle"/>
          </p:nvPr>
        </p:nvSpPr>
        <p:spPr/>
        <p:txBody>
          <a:bodyPr/>
          <a:lstStyle/>
          <a:p>
            <a:r>
              <a:rPr lang="en-US">
                <a:ea typeface="Open Sans"/>
              </a:rPr>
              <a:t>Application and Reflection Activity</a:t>
            </a:r>
            <a:endParaRPr lang="en-US"/>
          </a:p>
        </p:txBody>
      </p:sp>
      <p:sp>
        <p:nvSpPr>
          <p:cNvPr id="3" name="Subtitle 2">
            <a:extLst>
              <a:ext uri="{FF2B5EF4-FFF2-40B4-BE49-F238E27FC236}">
                <a16:creationId xmlns:a16="http://schemas.microsoft.com/office/drawing/2014/main" id="{32C2CD78-B9B7-8E87-1277-7C4E71279AFF}"/>
              </a:ext>
            </a:extLst>
          </p:cNvPr>
          <p:cNvSpPr>
            <a:spLocks noGrp="1"/>
          </p:cNvSpPr>
          <p:nvPr>
            <p:ph type="subTitle" idx="1"/>
          </p:nvPr>
        </p:nvSpPr>
        <p:spPr/>
        <p:txBody>
          <a:bodyPr/>
          <a:lstStyle/>
          <a:p>
            <a:r>
              <a:rPr lang="en-US"/>
              <a:t>Independent Activity</a:t>
            </a:r>
          </a:p>
          <a:p>
            <a:endParaRPr lang="en-US"/>
          </a:p>
        </p:txBody>
      </p:sp>
      <p:sp>
        <p:nvSpPr>
          <p:cNvPr id="4" name="Slide Number Placeholder 3">
            <a:extLst>
              <a:ext uri="{FF2B5EF4-FFF2-40B4-BE49-F238E27FC236}">
                <a16:creationId xmlns:a16="http://schemas.microsoft.com/office/drawing/2014/main" id="{D4E9DFA7-13B5-DFE2-595F-78B18EE2B5F9}"/>
              </a:ext>
            </a:extLst>
          </p:cNvPr>
          <p:cNvSpPr>
            <a:spLocks noGrp="1"/>
          </p:cNvSpPr>
          <p:nvPr>
            <p:ph type="sldNum" sz="quarter" idx="11"/>
          </p:nvPr>
        </p:nvSpPr>
        <p:spPr/>
        <p:txBody>
          <a:bodyPr/>
          <a:lstStyle/>
          <a:p>
            <a:fld id="{99A20822-4A49-4D36-86E3-300BA48D3F00}" type="slidenum">
              <a:rPr lang="en-US" smtClean="0"/>
              <a:pPr/>
              <a:t>40</a:t>
            </a:fld>
            <a:endParaRPr lang="en-US"/>
          </a:p>
        </p:txBody>
      </p:sp>
    </p:spTree>
    <p:extLst>
      <p:ext uri="{BB962C8B-B14F-4D97-AF65-F5344CB8AC3E}">
        <p14:creationId xmlns:p14="http://schemas.microsoft.com/office/powerpoint/2010/main" val="2751351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6F9A-5D82-2CDD-506F-85FF6FB34E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96F4EDC-961F-D508-E518-9FCF628CFF13}"/>
              </a:ext>
            </a:extLst>
          </p:cNvPr>
          <p:cNvSpPr>
            <a:spLocks noGrp="1"/>
          </p:cNvSpPr>
          <p:nvPr>
            <p:ph type="title"/>
          </p:nvPr>
        </p:nvSpPr>
        <p:spPr>
          <a:xfrm>
            <a:off x="376280" y="288324"/>
            <a:ext cx="11268032" cy="881535"/>
          </a:xfrm>
        </p:spPr>
        <p:txBody>
          <a:bodyPr anchor="b">
            <a:normAutofit/>
          </a:bodyPr>
          <a:lstStyle/>
          <a:p>
            <a:r>
              <a:rPr lang="en-US" kern="0">
                <a:ea typeface="Open Sans"/>
              </a:rPr>
              <a:t>Strategies Review </a:t>
            </a:r>
            <a:endParaRPr lang="en-US" sz="2400" b="0" kern="0">
              <a:solidFill>
                <a:srgbClr val="000000"/>
              </a:solidFill>
              <a:ea typeface="Open Sans"/>
              <a:cs typeface="Open Sans"/>
            </a:endParaRPr>
          </a:p>
        </p:txBody>
      </p:sp>
      <p:graphicFrame>
        <p:nvGraphicFramePr>
          <p:cNvPr id="28" name="Content Placeholder 27">
            <a:extLst>
              <a:ext uri="{FF2B5EF4-FFF2-40B4-BE49-F238E27FC236}">
                <a16:creationId xmlns:a16="http://schemas.microsoft.com/office/drawing/2014/main" id="{2134FB88-E5FE-4AD2-F587-F063A32B77CB}"/>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473598964"/>
              </p:ext>
            </p:extLst>
          </p:nvPr>
        </p:nvGraphicFramePr>
        <p:xfrm>
          <a:off x="381000" y="1279525"/>
          <a:ext cx="11414125"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78E8456-CC52-8852-9DE1-5C03A1802751}"/>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41</a:t>
            </a:fld>
            <a:endParaRPr lang="en-US"/>
          </a:p>
        </p:txBody>
      </p:sp>
    </p:spTree>
    <p:extLst>
      <p:ext uri="{BB962C8B-B14F-4D97-AF65-F5344CB8AC3E}">
        <p14:creationId xmlns:p14="http://schemas.microsoft.com/office/powerpoint/2010/main" val="2583443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F1CB-C503-809C-2BA7-E7429931F110}"/>
              </a:ext>
            </a:extLst>
          </p:cNvPr>
          <p:cNvSpPr>
            <a:spLocks noGrp="1"/>
          </p:cNvSpPr>
          <p:nvPr>
            <p:ph type="title"/>
          </p:nvPr>
        </p:nvSpPr>
        <p:spPr>
          <a:xfrm>
            <a:off x="419278" y="166856"/>
            <a:ext cx="7040880" cy="1107996"/>
          </a:xfrm>
        </p:spPr>
        <p:txBody>
          <a:bodyPr/>
          <a:lstStyle/>
          <a:p>
            <a:r>
              <a:rPr lang="en-US"/>
              <a:t>Scenario and Reflection Activity</a:t>
            </a:r>
          </a:p>
        </p:txBody>
      </p:sp>
      <p:sp>
        <p:nvSpPr>
          <p:cNvPr id="4" name="Slide Number Placeholder 3">
            <a:extLst>
              <a:ext uri="{FF2B5EF4-FFF2-40B4-BE49-F238E27FC236}">
                <a16:creationId xmlns:a16="http://schemas.microsoft.com/office/drawing/2014/main" id="{0F9FBAF6-0E61-412E-6FF2-33808CB8A627}"/>
              </a:ext>
            </a:extLst>
          </p:cNvPr>
          <p:cNvSpPr>
            <a:spLocks noGrp="1"/>
          </p:cNvSpPr>
          <p:nvPr>
            <p:ph type="sldNum" sz="quarter" idx="12"/>
          </p:nvPr>
        </p:nvSpPr>
        <p:spPr/>
        <p:txBody>
          <a:bodyPr/>
          <a:lstStyle/>
          <a:p>
            <a:fld id="{99A20822-4A49-4D36-86E3-300BA48D3F00}" type="slidenum">
              <a:rPr lang="en-US" smtClean="0"/>
              <a:t>42</a:t>
            </a:fld>
            <a:endParaRPr lang="en-US"/>
          </a:p>
        </p:txBody>
      </p:sp>
      <p:pic>
        <p:nvPicPr>
          <p:cNvPr id="6" name="Picture 5">
            <a:extLst>
              <a:ext uri="{FF2B5EF4-FFF2-40B4-BE49-F238E27FC236}">
                <a16:creationId xmlns:a16="http://schemas.microsoft.com/office/drawing/2014/main" id="{640815AC-1DD9-4C5A-0685-C9A5ECF13C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92184" y="166856"/>
            <a:ext cx="4264660" cy="5585846"/>
          </a:xfrm>
          <a:prstGeom prst="rect">
            <a:avLst/>
          </a:prstGeom>
        </p:spPr>
      </p:pic>
      <p:pic>
        <p:nvPicPr>
          <p:cNvPr id="7" name="Picture 6">
            <a:extLst>
              <a:ext uri="{FF2B5EF4-FFF2-40B4-BE49-F238E27FC236}">
                <a16:creationId xmlns:a16="http://schemas.microsoft.com/office/drawing/2014/main" id="{4DC99B01-B3E6-D40B-79D1-1F8636598EC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2045" y="1770113"/>
            <a:ext cx="3317773" cy="3317773"/>
          </a:xfrm>
          <a:prstGeom prst="rect">
            <a:avLst/>
          </a:prstGeom>
        </p:spPr>
      </p:pic>
      <p:sp>
        <p:nvSpPr>
          <p:cNvPr id="8" name="Rectangle 1">
            <a:extLst>
              <a:ext uri="{FF2B5EF4-FFF2-40B4-BE49-F238E27FC236}">
                <a16:creationId xmlns:a16="http://schemas.microsoft.com/office/drawing/2014/main" id="{534FD3A7-E230-DA97-1215-9E7BEC13984E}"/>
              </a:ext>
            </a:extLst>
          </p:cNvPr>
          <p:cNvSpPr>
            <a:spLocks noGrp="1" noChangeArrowheads="1"/>
          </p:cNvSpPr>
          <p:nvPr>
            <p:ph type="body" sz="quarter" idx="16"/>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5"/>
              </a:rPr>
              <a:t>Learning Block 2: You're at the Table — Now What? – Fill out form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804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09903-C5C2-F88C-719E-131063375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21C47-4610-7303-E169-5B016C0CAB06}"/>
              </a:ext>
            </a:extLst>
          </p:cNvPr>
          <p:cNvSpPr>
            <a:spLocks noGrp="1"/>
          </p:cNvSpPr>
          <p:nvPr>
            <p:ph type="title"/>
          </p:nvPr>
        </p:nvSpPr>
        <p:spPr/>
        <p:txBody>
          <a:bodyPr/>
          <a:lstStyle/>
          <a:p>
            <a:r>
              <a:rPr lang="en-US"/>
              <a:t>Scenario: Ella Jones</a:t>
            </a:r>
          </a:p>
        </p:txBody>
      </p:sp>
      <p:sp>
        <p:nvSpPr>
          <p:cNvPr id="3" name="Slide Number Placeholder 2">
            <a:extLst>
              <a:ext uri="{FF2B5EF4-FFF2-40B4-BE49-F238E27FC236}">
                <a16:creationId xmlns:a16="http://schemas.microsoft.com/office/drawing/2014/main" id="{3E211701-7E19-9FA2-536D-99DBCB5AEF4A}"/>
              </a:ext>
            </a:extLst>
          </p:cNvPr>
          <p:cNvSpPr>
            <a:spLocks noGrp="1"/>
          </p:cNvSpPr>
          <p:nvPr>
            <p:ph type="sldNum" sz="quarter" idx="11"/>
          </p:nvPr>
        </p:nvSpPr>
        <p:spPr/>
        <p:txBody>
          <a:bodyPr/>
          <a:lstStyle/>
          <a:p>
            <a:fld id="{99A20822-4A49-4D36-86E3-300BA48D3F00}" type="slidenum">
              <a:rPr lang="en-US" smtClean="0"/>
              <a:pPr/>
              <a:t>43</a:t>
            </a:fld>
            <a:endParaRPr lang="en-US"/>
          </a:p>
        </p:txBody>
      </p:sp>
      <p:sp>
        <p:nvSpPr>
          <p:cNvPr id="5" name="Rectangle: Rounded Corners 4">
            <a:extLst>
              <a:ext uri="{FF2B5EF4-FFF2-40B4-BE49-F238E27FC236}">
                <a16:creationId xmlns:a16="http://schemas.microsoft.com/office/drawing/2014/main" id="{D19C0573-E86A-FED3-6EFA-4581EDD099AB}"/>
              </a:ext>
            </a:extLst>
          </p:cNvPr>
          <p:cNvSpPr/>
          <p:nvPr/>
        </p:nvSpPr>
        <p:spPr>
          <a:xfrm>
            <a:off x="649995" y="1536406"/>
            <a:ext cx="11248221" cy="4590074"/>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2400" b="1">
                <a:solidFill>
                  <a:schemeClr val="tx1"/>
                </a:solidFill>
              </a:rPr>
              <a:t>Your Role: </a:t>
            </a:r>
            <a:r>
              <a:rPr lang="en-US" sz="2400">
                <a:solidFill>
                  <a:schemeClr val="tx1"/>
                </a:solidFill>
              </a:rPr>
              <a:t>You are serving as the LEA representative in an annual IEP meeting. </a:t>
            </a:r>
          </a:p>
          <a:p>
            <a:pPr>
              <a:spcAft>
                <a:spcPts val="600"/>
              </a:spcAft>
            </a:pPr>
            <a:r>
              <a:rPr lang="en-US" sz="2200" kern="0">
                <a:solidFill>
                  <a:schemeClr val="tx1"/>
                </a:solidFill>
                <a:latin typeface="+mj-lt"/>
                <a:ea typeface="Open Sans"/>
                <a:cs typeface="Open Sans"/>
              </a:rPr>
              <a:t>Ella Jones is a </a:t>
            </a:r>
            <a:r>
              <a:rPr lang="en-US" sz="2200" b="1" kern="0">
                <a:solidFill>
                  <a:schemeClr val="tx1"/>
                </a:solidFill>
                <a:latin typeface="+mj-lt"/>
                <a:ea typeface="Open Sans"/>
                <a:cs typeface="Open Sans"/>
              </a:rPr>
              <a:t>1st-grader with an intellectual disability</a:t>
            </a:r>
            <a:r>
              <a:rPr lang="en-US" sz="2200" kern="0">
                <a:solidFill>
                  <a:schemeClr val="tx1"/>
                </a:solidFill>
                <a:latin typeface="+mj-lt"/>
                <a:ea typeface="Open Sans"/>
                <a:cs typeface="Open Sans"/>
              </a:rPr>
              <a:t> associated with Down syndrome. This is Ella's first annual IEP review at the elementary level. Ella is described as warm, social, and eager to please. She is a strong </a:t>
            </a:r>
            <a:r>
              <a:rPr lang="en-US" sz="2200" b="1" kern="0">
                <a:solidFill>
                  <a:schemeClr val="tx1"/>
                </a:solidFill>
                <a:latin typeface="+mj-lt"/>
                <a:ea typeface="Open Sans"/>
                <a:cs typeface="Open Sans"/>
              </a:rPr>
              <a:t>visual learner </a:t>
            </a:r>
            <a:r>
              <a:rPr lang="en-US" sz="2200" kern="0">
                <a:solidFill>
                  <a:schemeClr val="tx1"/>
                </a:solidFill>
                <a:latin typeface="+mj-lt"/>
                <a:ea typeface="Open Sans"/>
                <a:cs typeface="Open Sans"/>
              </a:rPr>
              <a:t>who benefits from </a:t>
            </a:r>
            <a:r>
              <a:rPr lang="en-US" sz="2200" b="1" kern="0">
                <a:solidFill>
                  <a:schemeClr val="tx1"/>
                </a:solidFill>
                <a:latin typeface="+mj-lt"/>
                <a:ea typeface="Open Sans"/>
                <a:cs typeface="Open Sans"/>
              </a:rPr>
              <a:t>predictable routines, hands‑on activities</a:t>
            </a:r>
            <a:r>
              <a:rPr lang="en-US" sz="2200" kern="0">
                <a:solidFill>
                  <a:schemeClr val="tx1"/>
                </a:solidFill>
                <a:latin typeface="+mj-lt"/>
                <a:ea typeface="Open Sans"/>
                <a:cs typeface="Open Sans"/>
              </a:rPr>
              <a:t>, and </a:t>
            </a:r>
            <a:r>
              <a:rPr lang="en-US" sz="2200" b="1" kern="0">
                <a:solidFill>
                  <a:schemeClr val="tx1"/>
                </a:solidFill>
                <a:latin typeface="+mj-lt"/>
                <a:ea typeface="Open Sans"/>
                <a:cs typeface="Open Sans"/>
              </a:rPr>
              <a:t>meaningful inclusion</a:t>
            </a:r>
            <a:r>
              <a:rPr lang="en-US" sz="2200" kern="0">
                <a:solidFill>
                  <a:schemeClr val="tx1"/>
                </a:solidFill>
                <a:latin typeface="+mj-lt"/>
                <a:ea typeface="Open Sans"/>
                <a:cs typeface="Open Sans"/>
              </a:rPr>
              <a:t> with peers. Her primary needs include </a:t>
            </a:r>
            <a:r>
              <a:rPr lang="en-US" sz="2200" b="1" kern="0">
                <a:solidFill>
                  <a:schemeClr val="tx1"/>
                </a:solidFill>
                <a:latin typeface="+mj-lt"/>
                <a:ea typeface="Open Sans"/>
                <a:cs typeface="Open Sans"/>
              </a:rPr>
              <a:t>receptive and expressive language development</a:t>
            </a:r>
            <a:r>
              <a:rPr lang="en-US" sz="2200" kern="0">
                <a:solidFill>
                  <a:schemeClr val="tx1"/>
                </a:solidFill>
                <a:latin typeface="+mj-lt"/>
                <a:ea typeface="Open Sans"/>
                <a:cs typeface="Open Sans"/>
              </a:rPr>
              <a:t>, </a:t>
            </a:r>
            <a:r>
              <a:rPr lang="en-US" sz="2200" b="1" kern="0">
                <a:solidFill>
                  <a:schemeClr val="tx1"/>
                </a:solidFill>
                <a:latin typeface="+mj-lt"/>
                <a:ea typeface="Open Sans"/>
                <a:cs typeface="Open Sans"/>
              </a:rPr>
              <a:t>foundational academic skills, </a:t>
            </a:r>
            <a:r>
              <a:rPr lang="en-US" sz="2200" kern="0">
                <a:solidFill>
                  <a:schemeClr val="tx1"/>
                </a:solidFill>
                <a:latin typeface="+mj-lt"/>
                <a:ea typeface="Open Sans"/>
                <a:cs typeface="Open Sans"/>
              </a:rPr>
              <a:t>and </a:t>
            </a:r>
            <a:r>
              <a:rPr lang="en-US" sz="2200" b="1" kern="0">
                <a:solidFill>
                  <a:schemeClr val="tx1"/>
                </a:solidFill>
                <a:latin typeface="+mj-lt"/>
                <a:ea typeface="Open Sans"/>
                <a:cs typeface="Open Sans"/>
              </a:rPr>
              <a:t>support for inclusion with classmates.</a:t>
            </a:r>
          </a:p>
          <a:p>
            <a:pPr>
              <a:spcAft>
                <a:spcPts val="600"/>
              </a:spcAft>
            </a:pPr>
            <a:endParaRPr lang="en-US">
              <a:solidFill>
                <a:schemeClr val="tx1"/>
              </a:solidFill>
            </a:endParaRPr>
          </a:p>
        </p:txBody>
      </p:sp>
    </p:spTree>
    <p:extLst>
      <p:ext uri="{BB962C8B-B14F-4D97-AF65-F5344CB8AC3E}">
        <p14:creationId xmlns:p14="http://schemas.microsoft.com/office/powerpoint/2010/main" val="492961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EFA3-F994-74A2-7158-F744EE462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8F228-742F-4142-BF32-77212355D698}"/>
              </a:ext>
            </a:extLst>
          </p:cNvPr>
          <p:cNvSpPr>
            <a:spLocks noGrp="1"/>
          </p:cNvSpPr>
          <p:nvPr>
            <p:ph type="title"/>
          </p:nvPr>
        </p:nvSpPr>
        <p:spPr/>
        <p:txBody>
          <a:bodyPr/>
          <a:lstStyle/>
          <a:p>
            <a:r>
              <a:rPr lang="en-US"/>
              <a:t>Scenario: Ella Jones</a:t>
            </a:r>
          </a:p>
        </p:txBody>
      </p:sp>
      <p:sp>
        <p:nvSpPr>
          <p:cNvPr id="3" name="Slide Number Placeholder 2">
            <a:extLst>
              <a:ext uri="{FF2B5EF4-FFF2-40B4-BE49-F238E27FC236}">
                <a16:creationId xmlns:a16="http://schemas.microsoft.com/office/drawing/2014/main" id="{FD372C64-8B9D-05E6-7731-2AEC093FEF1E}"/>
              </a:ext>
            </a:extLst>
          </p:cNvPr>
          <p:cNvSpPr>
            <a:spLocks noGrp="1"/>
          </p:cNvSpPr>
          <p:nvPr>
            <p:ph type="sldNum" sz="quarter" idx="11"/>
          </p:nvPr>
        </p:nvSpPr>
        <p:spPr/>
        <p:txBody>
          <a:bodyPr/>
          <a:lstStyle/>
          <a:p>
            <a:fld id="{99A20822-4A49-4D36-86E3-300BA48D3F00}" type="slidenum">
              <a:rPr lang="en-US" smtClean="0"/>
              <a:pPr/>
              <a:t>44</a:t>
            </a:fld>
            <a:endParaRPr lang="en-US"/>
          </a:p>
        </p:txBody>
      </p:sp>
      <p:sp>
        <p:nvSpPr>
          <p:cNvPr id="5" name="Rectangle: Rounded Corners 4">
            <a:extLst>
              <a:ext uri="{FF2B5EF4-FFF2-40B4-BE49-F238E27FC236}">
                <a16:creationId xmlns:a16="http://schemas.microsoft.com/office/drawing/2014/main" id="{B20D0547-DFCA-7887-1245-A4D39D42EBA2}"/>
              </a:ext>
            </a:extLst>
          </p:cNvPr>
          <p:cNvSpPr/>
          <p:nvPr/>
        </p:nvSpPr>
        <p:spPr>
          <a:xfrm>
            <a:off x="649077" y="1192113"/>
            <a:ext cx="11402457" cy="5088255"/>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5000"/>
              </a:lnSpc>
              <a:spcBef>
                <a:spcPts val="1200"/>
              </a:spcBef>
            </a:pPr>
            <a:r>
              <a:rPr lang="en-US" sz="1600" b="1">
                <a:solidFill>
                  <a:srgbClr val="000000"/>
                </a:solidFill>
                <a:ea typeface="Open Sans" panose="020B0606030504020204" pitchFamily="34" charset="0"/>
                <a:cs typeface="Open Sans" panose="020B0606030504020204" pitchFamily="34" charset="0"/>
              </a:rPr>
              <a:t>Family Request: </a:t>
            </a:r>
            <a:r>
              <a:rPr lang="en-US" sz="1600" kern="1200">
                <a:solidFill>
                  <a:srgbClr val="000000"/>
                </a:solidFill>
                <a:effectLst/>
                <a:latin typeface="Open Sans" panose="020B0606030504020204" pitchFamily="34" charset="0"/>
                <a:ea typeface="Open Sans" panose="020B0606030504020204" pitchFamily="34" charset="0"/>
              </a:rPr>
              <a:t>Ella’s parents are requesting full inclusive setting, with same-aged nondisabled peers supported by a 1:1 paraprofessional for academics, communication, and transitions. They are also requesting increased speech and occupational therapy services.</a:t>
            </a:r>
          </a:p>
          <a:p>
            <a:pPr>
              <a:lnSpc>
                <a:spcPct val="115000"/>
              </a:lnSpc>
              <a:spcBef>
                <a:spcPts val="1200"/>
              </a:spcBef>
            </a:pPr>
            <a:r>
              <a:rPr lang="en-US" sz="1600" b="1">
                <a:solidFill>
                  <a:srgbClr val="000000"/>
                </a:solidFill>
                <a:ea typeface="Open Sans" panose="020B0606030504020204" pitchFamily="34" charset="0"/>
                <a:cs typeface="Open Sans" panose="020B0606030504020204" pitchFamily="34" charset="0"/>
              </a:rPr>
              <a:t>General Education Teacher Input:</a:t>
            </a:r>
            <a:r>
              <a:rPr lang="en-US" sz="1600">
                <a:solidFill>
                  <a:srgbClr val="000000"/>
                </a:solidFill>
                <a:ea typeface="Open Sans" panose="020B0606030504020204" pitchFamily="34" charset="0"/>
                <a:cs typeface="Open Sans" panose="020B0606030504020204" pitchFamily="34" charset="0"/>
              </a:rPr>
              <a:t> The general education teacher notes Ella's friendliness and enjoyment of group activities. </a:t>
            </a:r>
            <a:r>
              <a:rPr lang="en-US" sz="1600">
                <a:solidFill>
                  <a:schemeClr val="tx1"/>
                </a:solidFill>
              </a:rPr>
              <a:t>The teacher also reports that </a:t>
            </a:r>
            <a:r>
              <a:rPr lang="en-US" sz="1600">
                <a:solidFill>
                  <a:srgbClr val="000000"/>
                </a:solidFill>
                <a:ea typeface="Open Sans" panose="020B0606030504020204" pitchFamily="34" charset="0"/>
                <a:cs typeface="Open Sans" panose="020B0606030504020204" pitchFamily="34" charset="0"/>
              </a:rPr>
              <a:t>Ella needs significant prompting to follow multistep directions and becomes frustrated when tasks are too complex or paced too quickly.</a:t>
            </a:r>
            <a:endParaRPr lang="en-US" sz="1600">
              <a:solidFill>
                <a:srgbClr val="343F49"/>
              </a:solidFill>
              <a:ea typeface="Open Sans" panose="020B0606030504020204" pitchFamily="34" charset="0"/>
              <a:cs typeface="Times New Roman" panose="02020603050405020304" pitchFamily="18" charset="0"/>
            </a:endParaRPr>
          </a:p>
          <a:p>
            <a:pPr marL="0" marR="0">
              <a:lnSpc>
                <a:spcPct val="115000"/>
              </a:lnSpc>
              <a:spcBef>
                <a:spcPts val="1200"/>
              </a:spcBef>
              <a:buNone/>
            </a:pPr>
            <a:r>
              <a:rPr lang="en-US" sz="1600" b="1">
                <a:solidFill>
                  <a:srgbClr val="000000"/>
                </a:solidFill>
                <a:ea typeface="Open Sans" panose="020B0606030504020204" pitchFamily="34" charset="0"/>
                <a:cs typeface="Open Sans" panose="020B0606030504020204" pitchFamily="34" charset="0"/>
              </a:rPr>
              <a:t>Special Educator Input: </a:t>
            </a:r>
            <a:r>
              <a:rPr lang="en-US" sz="1600"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special educator shares that Ella requires a modified curriculum and explicit and systematic instruction in foundational skills. According to the data, Ella responds well to visual schedules, repetition, modeling, and small-group instruction. Additional support may be needed during transitions, fine-motor activities, and when communication issues arise. However, given the extent of the adaptations required, the special educator believes some supports would be most effectively delivered in a special education setting. The special educator recommends goals that focus on communication, functional academics, and adaptive skills.</a:t>
            </a:r>
            <a:endParaRPr lang="en-US" sz="1600">
              <a:solidFill>
                <a:srgbClr val="343F49"/>
              </a:solidFill>
              <a:ea typeface="Open Sans" panose="020B0606030504020204" pitchFamily="34" charset="0"/>
              <a:cs typeface="Times New Roman" panose="02020603050405020304" pitchFamily="18" charset="0"/>
            </a:endParaRPr>
          </a:p>
          <a:p>
            <a:pPr>
              <a:lnSpc>
                <a:spcPct val="115000"/>
              </a:lnSpc>
              <a:spcBef>
                <a:spcPts val="1200"/>
              </a:spcBef>
            </a:pPr>
            <a:r>
              <a:rPr lang="en-US" sz="1600" b="1">
                <a:solidFill>
                  <a:srgbClr val="000000"/>
                </a:solidFill>
                <a:ea typeface="Open Sans" panose="020B0606030504020204" pitchFamily="34" charset="0"/>
                <a:cs typeface="Open Sans" panose="020B0606030504020204" pitchFamily="34" charset="0"/>
              </a:rPr>
              <a:t>System Context: </a:t>
            </a:r>
            <a:r>
              <a:rPr lang="en-US" sz="1600" kern="1200">
                <a:solidFill>
                  <a:srgbClr val="000000"/>
                </a:solidFill>
                <a:effectLst/>
                <a:latin typeface="Open Sans" panose="020B0606030504020204" pitchFamily="34" charset="0"/>
                <a:ea typeface="Open Sans" panose="020B0606030504020204" pitchFamily="34" charset="0"/>
              </a:rPr>
              <a:t>Meeting Ella’s needs is a top priority. The district is committed to inclusive practices and uses evidence-based decision-making rather than preference-based supports. There is limited availability of 1:1 paraprofessionals, and balancing family expectations with feasible staffing models is a consideration for the IEP team.</a:t>
            </a:r>
            <a:endParaRPr lang="en-US" sz="1600">
              <a:solidFill>
                <a:srgbClr val="343F49"/>
              </a:solidFill>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88876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E763-F139-17D1-29A0-F65C2AC89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D454C-B804-FA98-EDA4-FEFB9C3D906C}"/>
              </a:ext>
            </a:extLst>
          </p:cNvPr>
          <p:cNvSpPr>
            <a:spLocks noGrp="1"/>
          </p:cNvSpPr>
          <p:nvPr>
            <p:ph type="title"/>
          </p:nvPr>
        </p:nvSpPr>
        <p:spPr/>
        <p:txBody>
          <a:bodyPr/>
          <a:lstStyle/>
          <a:p>
            <a:r>
              <a:rPr lang="en-US"/>
              <a:t>Scenario: Ella Jones</a:t>
            </a:r>
          </a:p>
        </p:txBody>
      </p:sp>
      <p:sp>
        <p:nvSpPr>
          <p:cNvPr id="3" name="Slide Number Placeholder 2">
            <a:extLst>
              <a:ext uri="{FF2B5EF4-FFF2-40B4-BE49-F238E27FC236}">
                <a16:creationId xmlns:a16="http://schemas.microsoft.com/office/drawing/2014/main" id="{598B5687-2CD1-F1E1-3875-0035820D4069}"/>
              </a:ext>
            </a:extLst>
          </p:cNvPr>
          <p:cNvSpPr>
            <a:spLocks noGrp="1"/>
          </p:cNvSpPr>
          <p:nvPr>
            <p:ph type="sldNum" sz="quarter" idx="11"/>
          </p:nvPr>
        </p:nvSpPr>
        <p:spPr/>
        <p:txBody>
          <a:bodyPr/>
          <a:lstStyle/>
          <a:p>
            <a:fld id="{99A20822-4A49-4D36-86E3-300BA48D3F00}" type="slidenum">
              <a:rPr lang="en-US" smtClean="0"/>
              <a:pPr/>
              <a:t>45</a:t>
            </a:fld>
            <a:endParaRPr lang="en-US"/>
          </a:p>
        </p:txBody>
      </p:sp>
      <p:sp>
        <p:nvSpPr>
          <p:cNvPr id="5" name="Rectangle: Rounded Corners 4">
            <a:extLst>
              <a:ext uri="{FF2B5EF4-FFF2-40B4-BE49-F238E27FC236}">
                <a16:creationId xmlns:a16="http://schemas.microsoft.com/office/drawing/2014/main" id="{9CA5DC55-BE4F-FCE6-1C99-5E593354BA73}"/>
              </a:ext>
            </a:extLst>
          </p:cNvPr>
          <p:cNvSpPr/>
          <p:nvPr/>
        </p:nvSpPr>
        <p:spPr>
          <a:xfrm>
            <a:off x="705080" y="1536406"/>
            <a:ext cx="11090679" cy="4590074"/>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a:solidFill>
                  <a:schemeClr val="tx1"/>
                </a:solidFill>
              </a:rPr>
              <a:t>Meeting Outcomes</a:t>
            </a:r>
            <a:r>
              <a:rPr lang="en-US" sz="2400">
                <a:solidFill>
                  <a:schemeClr val="tx1"/>
                </a:solidFill>
              </a:rPr>
              <a:t>: The IEP team conducted a comprehensive review of the data gathered throughout Ella's initial year at the elementary level, carefully considering the family's request for full inclusion and dedicated 1:1 support. With input from educators and related service providers, the team reached a consensus to prioritize peer inclusion during nonacademic activities and established updated goals in the domains of communication, foundational academics, and adaptive skills. It was decided that targeted support would be implemented during transitions, fine-motor tasks, and instances of communication breakdowns, as opposed to continuous 1:1 support. Additionally, the IEP reflects recommendations for additional speech and occupational therapy services.</a:t>
            </a:r>
          </a:p>
        </p:txBody>
      </p:sp>
    </p:spTree>
    <p:extLst>
      <p:ext uri="{BB962C8B-B14F-4D97-AF65-F5344CB8AC3E}">
        <p14:creationId xmlns:p14="http://schemas.microsoft.com/office/powerpoint/2010/main" val="1150455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6BEC7-9C42-25DC-227D-E2D2DF6DEBEF}"/>
              </a:ext>
            </a:extLst>
          </p:cNvPr>
          <p:cNvSpPr>
            <a:spLocks noGrp="1"/>
          </p:cNvSpPr>
          <p:nvPr>
            <p:ph sz="half" idx="1"/>
          </p:nvPr>
        </p:nvSpPr>
        <p:spPr>
          <a:xfrm>
            <a:off x="101600" y="1631757"/>
            <a:ext cx="5994399" cy="4667907"/>
          </a:xfrm>
        </p:spPr>
        <p:txBody>
          <a:bodyPr>
            <a:normAutofit fontScale="92500" lnSpcReduction="10000"/>
          </a:bodyPr>
          <a:lstStyle/>
          <a:p>
            <a:r>
              <a:rPr lang="en-US" dirty="0"/>
              <a:t>Use the strategies we discussed and the readiness checklist as a resource. </a:t>
            </a:r>
          </a:p>
          <a:p>
            <a:pPr lvl="1"/>
            <a:r>
              <a:rPr lang="en-US" b="1" dirty="0"/>
              <a:t>Step 1: </a:t>
            </a:r>
            <a:r>
              <a:rPr lang="en-US" dirty="0"/>
              <a:t>Review the readiness checklist for key considerations. Highlight which strategies you will focus on as you prepare to complete Step 2.</a:t>
            </a:r>
          </a:p>
          <a:p>
            <a:pPr lvl="1"/>
            <a:r>
              <a:rPr lang="en-US" b="1" dirty="0"/>
              <a:t>Step 2: </a:t>
            </a:r>
            <a:r>
              <a:rPr lang="en-US" dirty="0"/>
              <a:t>Create two realistic, feasible, and compliant support options for this student that do not require the district to immediately assign a full-time 1:1 paraprofessional.</a:t>
            </a:r>
          </a:p>
          <a:p>
            <a:pPr lvl="1"/>
            <a:r>
              <a:rPr lang="en-US" b="1" dirty="0"/>
              <a:t>Step 3: </a:t>
            </a:r>
            <a:r>
              <a:rPr lang="en-US" dirty="0"/>
              <a:t>Enter the strategies that you used and the support options you created into the </a:t>
            </a:r>
            <a:r>
              <a:rPr lang="en-US" i="1" dirty="0"/>
              <a:t>Microsoft Form.</a:t>
            </a:r>
          </a:p>
          <a:p>
            <a:endParaRPr lang="en-US" dirty="0"/>
          </a:p>
          <a:p>
            <a:endParaRPr lang="en-US" dirty="0"/>
          </a:p>
        </p:txBody>
      </p:sp>
      <p:sp>
        <p:nvSpPr>
          <p:cNvPr id="5" name="Slide Number Placeholder 4">
            <a:extLst>
              <a:ext uri="{FF2B5EF4-FFF2-40B4-BE49-F238E27FC236}">
                <a16:creationId xmlns:a16="http://schemas.microsoft.com/office/drawing/2014/main" id="{E75EEF1E-A2D3-26DA-A854-B5B1D0821E78}"/>
              </a:ext>
            </a:extLst>
          </p:cNvPr>
          <p:cNvSpPr>
            <a:spLocks noGrp="1"/>
          </p:cNvSpPr>
          <p:nvPr>
            <p:ph type="sldNum" sz="quarter" idx="12"/>
          </p:nvPr>
        </p:nvSpPr>
        <p:spPr/>
        <p:txBody>
          <a:bodyPr/>
          <a:lstStyle/>
          <a:p>
            <a:fld id="{BABF4E83-61DB-418F-A99F-17BC9BB58EF6}" type="slidenum">
              <a:rPr lang="en-US" smtClean="0"/>
              <a:t>46</a:t>
            </a:fld>
            <a:endParaRPr lang="en-US"/>
          </a:p>
        </p:txBody>
      </p:sp>
      <p:sp>
        <p:nvSpPr>
          <p:cNvPr id="6" name="Title 5">
            <a:extLst>
              <a:ext uri="{FF2B5EF4-FFF2-40B4-BE49-F238E27FC236}">
                <a16:creationId xmlns:a16="http://schemas.microsoft.com/office/drawing/2014/main" id="{F9C1DC1A-C881-856E-528A-E120C65E83FD}"/>
              </a:ext>
            </a:extLst>
          </p:cNvPr>
          <p:cNvSpPr>
            <a:spLocks noGrp="1"/>
          </p:cNvSpPr>
          <p:nvPr>
            <p:ph type="title"/>
          </p:nvPr>
        </p:nvSpPr>
        <p:spPr/>
        <p:txBody>
          <a:bodyPr/>
          <a:lstStyle/>
          <a:p>
            <a:r>
              <a:rPr lang="en-US" kern="0">
                <a:ea typeface="Open Sans"/>
              </a:rPr>
              <a:t>Let's Apply Our Learning to the Scenario</a:t>
            </a:r>
            <a:endParaRPr lang="en-US"/>
          </a:p>
        </p:txBody>
      </p:sp>
      <p:pic>
        <p:nvPicPr>
          <p:cNvPr id="7" name="Picture 6" descr="Screenshot of indepdent activity.">
            <a:extLst>
              <a:ext uri="{FF2B5EF4-FFF2-40B4-BE49-F238E27FC236}">
                <a16:creationId xmlns:a16="http://schemas.microsoft.com/office/drawing/2014/main" id="{9497E3B8-A8DE-6AD2-F60D-95FDF8B26CCF}"/>
              </a:ext>
            </a:extLst>
          </p:cNvPr>
          <p:cNvPicPr>
            <a:picLocks noChangeAspect="1"/>
          </p:cNvPicPr>
          <p:nvPr/>
        </p:nvPicPr>
        <p:blipFill>
          <a:blip r:embed="rId2"/>
          <a:stretch>
            <a:fillRect/>
          </a:stretch>
        </p:blipFill>
        <p:spPr>
          <a:xfrm>
            <a:off x="6212339" y="1290111"/>
            <a:ext cx="4121362" cy="4845299"/>
          </a:xfrm>
          <a:prstGeom prst="rect">
            <a:avLst/>
          </a:prstGeom>
        </p:spPr>
      </p:pic>
      <p:pic>
        <p:nvPicPr>
          <p:cNvPr id="3" name="Picture 2">
            <a:extLst>
              <a:ext uri="{FF2B5EF4-FFF2-40B4-BE49-F238E27FC236}">
                <a16:creationId xmlns:a16="http://schemas.microsoft.com/office/drawing/2014/main" id="{C1E02813-C302-0461-F479-783543660F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7899" y="3813920"/>
            <a:ext cx="2530901" cy="2530901"/>
          </a:xfrm>
          <a:prstGeom prst="rect">
            <a:avLst/>
          </a:prstGeom>
        </p:spPr>
      </p:pic>
    </p:spTree>
    <p:extLst>
      <p:ext uri="{BB962C8B-B14F-4D97-AF65-F5344CB8AC3E}">
        <p14:creationId xmlns:p14="http://schemas.microsoft.com/office/powerpoint/2010/main" val="2565514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681C-3789-4658-0807-84DEC5EB4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63553-EFC5-79E4-3374-BCE68B5DA28E}"/>
              </a:ext>
            </a:extLst>
          </p:cNvPr>
          <p:cNvSpPr>
            <a:spLocks noGrp="1"/>
          </p:cNvSpPr>
          <p:nvPr>
            <p:ph type="title"/>
          </p:nvPr>
        </p:nvSpPr>
        <p:spPr/>
        <p:txBody>
          <a:bodyPr/>
          <a:lstStyle/>
          <a:p>
            <a:r>
              <a:rPr lang="en-US">
                <a:solidFill>
                  <a:schemeClr val="accent2"/>
                </a:solidFill>
              </a:rPr>
              <a:t>Meeting Readiness Checklist</a:t>
            </a:r>
          </a:p>
        </p:txBody>
      </p:sp>
      <p:sp>
        <p:nvSpPr>
          <p:cNvPr id="3" name="Slide Number Placeholder 2">
            <a:extLst>
              <a:ext uri="{FF2B5EF4-FFF2-40B4-BE49-F238E27FC236}">
                <a16:creationId xmlns:a16="http://schemas.microsoft.com/office/drawing/2014/main" id="{D854E78F-3D74-B035-ED25-EFA1CEB17352}"/>
              </a:ext>
            </a:extLst>
          </p:cNvPr>
          <p:cNvSpPr>
            <a:spLocks noGrp="1"/>
          </p:cNvSpPr>
          <p:nvPr>
            <p:ph type="sldNum" sz="quarter" idx="11"/>
          </p:nvPr>
        </p:nvSpPr>
        <p:spPr/>
        <p:txBody>
          <a:bodyPr/>
          <a:lstStyle/>
          <a:p>
            <a:fld id="{99A20822-4A49-4D36-86E3-300BA48D3F00}" type="slidenum">
              <a:rPr lang="en-US" smtClean="0"/>
              <a:pPr/>
              <a:t>47</a:t>
            </a:fld>
            <a:endParaRPr lang="en-US"/>
          </a:p>
        </p:txBody>
      </p:sp>
      <p:graphicFrame>
        <p:nvGraphicFramePr>
          <p:cNvPr id="5" name="Content Placeholder 4">
            <a:extLst>
              <a:ext uri="{FF2B5EF4-FFF2-40B4-BE49-F238E27FC236}">
                <a16:creationId xmlns:a16="http://schemas.microsoft.com/office/drawing/2014/main" id="{CE6B81C4-C87A-80F8-9CEF-C9B828D1B621}"/>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967064981"/>
              </p:ext>
            </p:extLst>
          </p:nvPr>
        </p:nvGraphicFramePr>
        <p:xfrm>
          <a:off x="1650993" y="1134268"/>
          <a:ext cx="10069512" cy="493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3">
            <a:extLst>
              <a:ext uri="{FF2B5EF4-FFF2-40B4-BE49-F238E27FC236}">
                <a16:creationId xmlns:a16="http://schemas.microsoft.com/office/drawing/2014/main" id="{AE976B2D-10B8-BEC5-8604-7A3CE497D3CB}"/>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00"/>
              <a:t>Adapted from </a:t>
            </a:r>
            <a:r>
              <a:rPr lang="en-US" sz="1100">
                <a:hlinkClick r:id="rId8"/>
              </a:rPr>
              <a:t>The Ability Challenge's </a:t>
            </a:r>
            <a:r>
              <a:rPr lang="en-US" sz="1100" i="1">
                <a:hlinkClick r:id="rId8"/>
              </a:rPr>
              <a:t>The LEA Representative: A Guide for School Leaders</a:t>
            </a:r>
            <a:endParaRPr lang="en-US" sz="1100"/>
          </a:p>
        </p:txBody>
      </p:sp>
    </p:spTree>
    <p:extLst>
      <p:ext uri="{BB962C8B-B14F-4D97-AF65-F5344CB8AC3E}">
        <p14:creationId xmlns:p14="http://schemas.microsoft.com/office/powerpoint/2010/main" val="2598371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1885-1399-10A6-8DBB-AAFE8517B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73404-27F2-6B26-4D45-043210044276}"/>
              </a:ext>
            </a:extLst>
          </p:cNvPr>
          <p:cNvSpPr>
            <a:spLocks noGrp="1"/>
          </p:cNvSpPr>
          <p:nvPr>
            <p:ph type="title"/>
          </p:nvPr>
        </p:nvSpPr>
        <p:spPr/>
        <p:txBody>
          <a:bodyPr/>
          <a:lstStyle/>
          <a:p>
            <a:r>
              <a:rPr lang="en-US">
                <a:solidFill>
                  <a:schemeClr val="accent2"/>
                </a:solidFill>
              </a:rPr>
              <a:t>Meeting Readiness Checklist</a:t>
            </a:r>
          </a:p>
        </p:txBody>
      </p:sp>
      <p:sp>
        <p:nvSpPr>
          <p:cNvPr id="3" name="Slide Number Placeholder 2">
            <a:extLst>
              <a:ext uri="{FF2B5EF4-FFF2-40B4-BE49-F238E27FC236}">
                <a16:creationId xmlns:a16="http://schemas.microsoft.com/office/drawing/2014/main" id="{64E3F515-09C9-C20B-77B4-BD44F26FFD8B}"/>
              </a:ext>
            </a:extLst>
          </p:cNvPr>
          <p:cNvSpPr>
            <a:spLocks noGrp="1"/>
          </p:cNvSpPr>
          <p:nvPr>
            <p:ph type="sldNum" sz="quarter" idx="11"/>
          </p:nvPr>
        </p:nvSpPr>
        <p:spPr/>
        <p:txBody>
          <a:bodyPr/>
          <a:lstStyle/>
          <a:p>
            <a:fld id="{99A20822-4A49-4D36-86E3-300BA48D3F00}" type="slidenum">
              <a:rPr lang="en-US" smtClean="0"/>
              <a:pPr/>
              <a:t>48</a:t>
            </a:fld>
            <a:endParaRPr lang="en-US"/>
          </a:p>
        </p:txBody>
      </p:sp>
      <p:graphicFrame>
        <p:nvGraphicFramePr>
          <p:cNvPr id="5" name="Content Placeholder 4">
            <a:extLst>
              <a:ext uri="{FF2B5EF4-FFF2-40B4-BE49-F238E27FC236}">
                <a16:creationId xmlns:a16="http://schemas.microsoft.com/office/drawing/2014/main" id="{CE807C01-F02D-AC90-1A0E-3619815F47BC}"/>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865684901"/>
              </p:ext>
            </p:extLst>
          </p:nvPr>
        </p:nvGraphicFramePr>
        <p:xfrm>
          <a:off x="1726208" y="1270000"/>
          <a:ext cx="10069512"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BED616F-1DE3-1A98-EBEB-86F570882A4B}"/>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00"/>
              <a:t>Adapted from </a:t>
            </a:r>
            <a:r>
              <a:rPr lang="en-US" sz="1100">
                <a:hlinkClick r:id="rId8"/>
              </a:rPr>
              <a:t>The Ability Challenge's </a:t>
            </a:r>
            <a:r>
              <a:rPr lang="en-US" sz="1100" i="1">
                <a:hlinkClick r:id="rId8"/>
              </a:rPr>
              <a:t>The LEA Representative: A Guide for School Leaders</a:t>
            </a:r>
            <a:endParaRPr lang="en-US" sz="1100"/>
          </a:p>
        </p:txBody>
      </p:sp>
    </p:spTree>
    <p:extLst>
      <p:ext uri="{BB962C8B-B14F-4D97-AF65-F5344CB8AC3E}">
        <p14:creationId xmlns:p14="http://schemas.microsoft.com/office/powerpoint/2010/main" val="646963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FA59-6575-A294-89F0-67E82E2F5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51B7B-E9C1-4CBE-457A-823F2F43E864}"/>
              </a:ext>
            </a:extLst>
          </p:cNvPr>
          <p:cNvSpPr>
            <a:spLocks noGrp="1"/>
          </p:cNvSpPr>
          <p:nvPr>
            <p:ph type="title"/>
          </p:nvPr>
        </p:nvSpPr>
        <p:spPr/>
        <p:txBody>
          <a:bodyPr/>
          <a:lstStyle/>
          <a:p>
            <a:r>
              <a:rPr lang="en-US">
                <a:solidFill>
                  <a:schemeClr val="accent2"/>
                </a:solidFill>
              </a:rPr>
              <a:t>Meeting Readiness Checklist</a:t>
            </a:r>
          </a:p>
        </p:txBody>
      </p:sp>
      <p:sp>
        <p:nvSpPr>
          <p:cNvPr id="3" name="Slide Number Placeholder 2">
            <a:extLst>
              <a:ext uri="{FF2B5EF4-FFF2-40B4-BE49-F238E27FC236}">
                <a16:creationId xmlns:a16="http://schemas.microsoft.com/office/drawing/2014/main" id="{05E9F5BF-2742-2441-B4F7-5DC6AC503863}"/>
              </a:ext>
            </a:extLst>
          </p:cNvPr>
          <p:cNvSpPr>
            <a:spLocks noGrp="1"/>
          </p:cNvSpPr>
          <p:nvPr>
            <p:ph type="sldNum" sz="quarter" idx="11"/>
          </p:nvPr>
        </p:nvSpPr>
        <p:spPr/>
        <p:txBody>
          <a:bodyPr/>
          <a:lstStyle/>
          <a:p>
            <a:fld id="{99A20822-4A49-4D36-86E3-300BA48D3F00}" type="slidenum">
              <a:rPr lang="en-US" smtClean="0"/>
              <a:pPr/>
              <a:t>49</a:t>
            </a:fld>
            <a:endParaRPr lang="en-US"/>
          </a:p>
        </p:txBody>
      </p:sp>
      <p:graphicFrame>
        <p:nvGraphicFramePr>
          <p:cNvPr id="5" name="Content Placeholder 4">
            <a:extLst>
              <a:ext uri="{FF2B5EF4-FFF2-40B4-BE49-F238E27FC236}">
                <a16:creationId xmlns:a16="http://schemas.microsoft.com/office/drawing/2014/main" id="{51217205-8C30-F1E8-5D25-7D26949F4D6E}"/>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009601619"/>
              </p:ext>
            </p:extLst>
          </p:nvPr>
        </p:nvGraphicFramePr>
        <p:xfrm>
          <a:off x="1726208" y="1134268"/>
          <a:ext cx="10069512"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08BD3A8F-5098-A5DE-E72D-A54970012AA0}"/>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00"/>
              <a:t>Adapted from </a:t>
            </a:r>
            <a:r>
              <a:rPr lang="en-US" sz="1100">
                <a:hlinkClick r:id="rId8"/>
              </a:rPr>
              <a:t>The Ability Challenge's </a:t>
            </a:r>
            <a:r>
              <a:rPr lang="en-US" sz="1100" i="1">
                <a:hlinkClick r:id="rId8"/>
              </a:rPr>
              <a:t>The LEA Representative: A Guide for School Leaders</a:t>
            </a:r>
            <a:endParaRPr lang="en-US" sz="1100"/>
          </a:p>
        </p:txBody>
      </p:sp>
    </p:spTree>
    <p:extLst>
      <p:ext uri="{BB962C8B-B14F-4D97-AF65-F5344CB8AC3E}">
        <p14:creationId xmlns:p14="http://schemas.microsoft.com/office/powerpoint/2010/main" val="206841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8" descr="Jenna Basile Headshot">
            <a:extLst>
              <a:ext uri="{FF2B5EF4-FFF2-40B4-BE49-F238E27FC236}">
                <a16:creationId xmlns:a16="http://schemas.microsoft.com/office/drawing/2014/main" id="{5D620BA6-2703-B1FA-AC7E-8D33FFD530E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l="152" r="-152" b="25000"/>
          <a:stretch>
            <a:fillRect/>
          </a:stretch>
        </p:blipFill>
        <p:spPr>
          <a:xfrm>
            <a:off x="3384677" y="1299448"/>
            <a:ext cx="1828800" cy="1828800"/>
          </a:xfrm>
          <a:prstGeom prst="ellipse">
            <a:avLst/>
          </a:prstGeom>
          <a:ln>
            <a:noFill/>
          </a:ln>
          <a:effectLst/>
        </p:spPr>
      </p:pic>
      <p:pic>
        <p:nvPicPr>
          <p:cNvPr id="7" name="Picture 6" descr="Karen Shaffer Headshot">
            <a:extLst>
              <a:ext uri="{FF2B5EF4-FFF2-40B4-BE49-F238E27FC236}">
                <a16:creationId xmlns:a16="http://schemas.microsoft.com/office/drawing/2014/main" id="{119553D1-2BA5-1AF4-945F-88F7496275A8}"/>
              </a:ext>
            </a:extLst>
          </p:cNvPr>
          <p:cNvPicPr>
            <a:picLocks noChangeAspect="1"/>
          </p:cNvPicPr>
          <p:nvPr/>
        </p:nvPicPr>
        <p:blipFill>
          <a:blip r:embed="rId4" cstate="screen">
            <a:extLst>
              <a:ext uri="{28A0092B-C50C-407E-A947-70E740481C1C}">
                <a14:useLocalDpi xmlns:a14="http://schemas.microsoft.com/office/drawing/2010/main"/>
              </a:ext>
            </a:extLst>
          </a:blip>
          <a:srcRect t="2894" b="30868"/>
          <a:stretch>
            <a:fillRect/>
          </a:stretch>
        </p:blipFill>
        <p:spPr>
          <a:xfrm>
            <a:off x="9148309" y="1308494"/>
            <a:ext cx="1828800" cy="1828800"/>
          </a:xfrm>
          <a:prstGeom prst="ellipse">
            <a:avLst/>
          </a:prstGeom>
          <a:ln w="63500" cap="rnd">
            <a:noFill/>
          </a:ln>
          <a:effectLst/>
        </p:spPr>
      </p:pic>
      <p:pic>
        <p:nvPicPr>
          <p:cNvPr id="8" name="Picture 7" descr="Paul Steinle Headshot">
            <a:extLst>
              <a:ext uri="{FF2B5EF4-FFF2-40B4-BE49-F238E27FC236}">
                <a16:creationId xmlns:a16="http://schemas.microsoft.com/office/drawing/2014/main" id="{E0BF6CC4-26B9-1855-7E1D-A8F82C8B2BE2}"/>
              </a:ext>
            </a:extLst>
          </p:cNvPr>
          <p:cNvPicPr>
            <a:picLocks noChangeAspect="1"/>
          </p:cNvPicPr>
          <p:nvPr/>
        </p:nvPicPr>
        <p:blipFill>
          <a:blip r:embed="rId5"/>
          <a:srcRect l="8701" t="5863" r="7542" b="21903"/>
          <a:stretch>
            <a:fillRect/>
          </a:stretch>
        </p:blipFill>
        <p:spPr>
          <a:xfrm>
            <a:off x="800100" y="1308494"/>
            <a:ext cx="1828800" cy="1828800"/>
          </a:xfrm>
          <a:prstGeom prst="ellipse">
            <a:avLst/>
          </a:prstGeom>
          <a:ln w="63500" cap="rnd">
            <a:noFill/>
          </a:ln>
          <a:effectLst/>
        </p:spPr>
      </p:pic>
      <p:sp>
        <p:nvSpPr>
          <p:cNvPr id="2" name="Title 1"/>
          <p:cNvSpPr>
            <a:spLocks noGrp="1"/>
          </p:cNvSpPr>
          <p:nvPr>
            <p:ph type="title"/>
          </p:nvPr>
        </p:nvSpPr>
        <p:spPr>
          <a:xfrm>
            <a:off x="396240" y="0"/>
            <a:ext cx="11399520" cy="1107996"/>
          </a:xfrm>
        </p:spPr>
        <p:txBody>
          <a:bodyPr/>
          <a:lstStyle/>
          <a:p>
            <a:r>
              <a:rPr lang="en-US"/>
              <a:t>Meet the Lead IDEA Presenters</a:t>
            </a:r>
          </a:p>
        </p:txBody>
      </p:sp>
      <p:sp>
        <p:nvSpPr>
          <p:cNvPr id="3" name="Text Placeholder 3">
            <a:extLst>
              <a:ext uri="{FF2B5EF4-FFF2-40B4-BE49-F238E27FC236}">
                <a16:creationId xmlns:a16="http://schemas.microsoft.com/office/drawing/2014/main" id="{24479BA2-AF0E-9516-E5A4-F42348C5A577}"/>
              </a:ext>
            </a:extLst>
          </p:cNvPr>
          <p:cNvSpPr>
            <a:spLocks noGrp="1"/>
          </p:cNvSpPr>
          <p:nvPr>
            <p:ph type="body" sz="quarter" idx="19"/>
          </p:nvPr>
        </p:nvSpPr>
        <p:spPr>
          <a:xfrm>
            <a:off x="578715" y="3385110"/>
            <a:ext cx="2012950" cy="369887"/>
          </a:xfrm>
        </p:spPr>
        <p:txBody>
          <a:bodyPr>
            <a:noAutofit/>
          </a:bodyPr>
          <a:lstStyle/>
          <a:p>
            <a:r>
              <a:rPr lang="en-US"/>
              <a:t>Paul Steinle, Ph.D.</a:t>
            </a:r>
          </a:p>
        </p:txBody>
      </p:sp>
      <p:sp>
        <p:nvSpPr>
          <p:cNvPr id="50" name="Text Placeholder 49">
            <a:extLst>
              <a:ext uri="{FF2B5EF4-FFF2-40B4-BE49-F238E27FC236}">
                <a16:creationId xmlns:a16="http://schemas.microsoft.com/office/drawing/2014/main" id="{46CFF752-8BE5-F958-E1BA-911EB3F45656}"/>
              </a:ext>
            </a:extLst>
          </p:cNvPr>
          <p:cNvSpPr>
            <a:spLocks noGrp="1"/>
          </p:cNvSpPr>
          <p:nvPr>
            <p:ph type="body" sz="quarter" idx="23"/>
          </p:nvPr>
        </p:nvSpPr>
        <p:spPr>
          <a:xfrm>
            <a:off x="617220" y="3782821"/>
            <a:ext cx="2011680" cy="2148840"/>
          </a:xfrm>
        </p:spPr>
        <p:txBody>
          <a:bodyPr/>
          <a:lstStyle/>
          <a:p>
            <a:r>
              <a:rPr lang="en-US"/>
              <a:t>Technical Assistance Provider</a:t>
            </a:r>
          </a:p>
          <a:p>
            <a:r>
              <a:rPr lang="en-US"/>
              <a:t>American Institutes for Research</a:t>
            </a:r>
          </a:p>
        </p:txBody>
      </p:sp>
      <p:sp>
        <p:nvSpPr>
          <p:cNvPr id="52" name="Text Placeholder 51">
            <a:extLst>
              <a:ext uri="{FF2B5EF4-FFF2-40B4-BE49-F238E27FC236}">
                <a16:creationId xmlns:a16="http://schemas.microsoft.com/office/drawing/2014/main" id="{7AFFBE66-9AEB-4D9C-3515-E84264403D96}"/>
              </a:ext>
            </a:extLst>
          </p:cNvPr>
          <p:cNvSpPr>
            <a:spLocks noGrp="1"/>
          </p:cNvSpPr>
          <p:nvPr>
            <p:ph type="body" sz="quarter" idx="25"/>
          </p:nvPr>
        </p:nvSpPr>
        <p:spPr>
          <a:xfrm>
            <a:off x="3384677" y="3359866"/>
            <a:ext cx="2011680" cy="369887"/>
          </a:xfrm>
        </p:spPr>
        <p:txBody>
          <a:bodyPr/>
          <a:lstStyle/>
          <a:p>
            <a:r>
              <a:rPr lang="en-US"/>
              <a:t>Jenna Basile, Ph.D.</a:t>
            </a:r>
          </a:p>
        </p:txBody>
      </p:sp>
      <p:sp>
        <p:nvSpPr>
          <p:cNvPr id="53" name="Text Placeholder 52">
            <a:extLst>
              <a:ext uri="{FF2B5EF4-FFF2-40B4-BE49-F238E27FC236}">
                <a16:creationId xmlns:a16="http://schemas.microsoft.com/office/drawing/2014/main" id="{4E16D70D-12A8-B3D6-A4AC-BF40BD21757E}"/>
              </a:ext>
            </a:extLst>
          </p:cNvPr>
          <p:cNvSpPr>
            <a:spLocks noGrp="1"/>
          </p:cNvSpPr>
          <p:nvPr>
            <p:ph type="body" sz="quarter" idx="26"/>
          </p:nvPr>
        </p:nvSpPr>
        <p:spPr>
          <a:xfrm>
            <a:off x="3384677" y="3757289"/>
            <a:ext cx="2011680" cy="2148840"/>
          </a:xfrm>
        </p:spPr>
        <p:txBody>
          <a:bodyPr/>
          <a:lstStyle/>
          <a:p>
            <a:r>
              <a:rPr lang="en-US"/>
              <a:t>Technical Assistance Provider</a:t>
            </a:r>
          </a:p>
          <a:p>
            <a:r>
              <a:rPr lang="en-US"/>
              <a:t>American Institutes for Research</a:t>
            </a:r>
          </a:p>
        </p:txBody>
      </p:sp>
      <p:sp>
        <p:nvSpPr>
          <p:cNvPr id="55" name="Text Placeholder 54">
            <a:extLst>
              <a:ext uri="{FF2B5EF4-FFF2-40B4-BE49-F238E27FC236}">
                <a16:creationId xmlns:a16="http://schemas.microsoft.com/office/drawing/2014/main" id="{1DBCC551-E542-31B9-2314-E1C2E6A41351}"/>
              </a:ext>
            </a:extLst>
          </p:cNvPr>
          <p:cNvSpPr>
            <a:spLocks noGrp="1"/>
          </p:cNvSpPr>
          <p:nvPr>
            <p:ph type="body" sz="quarter" idx="28"/>
          </p:nvPr>
        </p:nvSpPr>
        <p:spPr>
          <a:xfrm>
            <a:off x="9148309" y="3334885"/>
            <a:ext cx="2011680" cy="369887"/>
          </a:xfrm>
        </p:spPr>
        <p:txBody>
          <a:bodyPr>
            <a:normAutofit fontScale="92500"/>
          </a:bodyPr>
          <a:lstStyle/>
          <a:p>
            <a:r>
              <a:rPr lang="en-US"/>
              <a:t>Karen Shaffer, M.Ed.</a:t>
            </a:r>
          </a:p>
        </p:txBody>
      </p:sp>
      <p:sp>
        <p:nvSpPr>
          <p:cNvPr id="56" name="Text Placeholder 55">
            <a:extLst>
              <a:ext uri="{FF2B5EF4-FFF2-40B4-BE49-F238E27FC236}">
                <a16:creationId xmlns:a16="http://schemas.microsoft.com/office/drawing/2014/main" id="{07F6287C-61B0-4B8E-8C45-81D2F8A91407}"/>
              </a:ext>
            </a:extLst>
          </p:cNvPr>
          <p:cNvSpPr>
            <a:spLocks noGrp="1"/>
          </p:cNvSpPr>
          <p:nvPr>
            <p:ph type="body" sz="quarter" idx="29"/>
          </p:nvPr>
        </p:nvSpPr>
        <p:spPr>
          <a:xfrm>
            <a:off x="9148309" y="3782821"/>
            <a:ext cx="2011680" cy="2148840"/>
          </a:xfrm>
        </p:spPr>
        <p:txBody>
          <a:bodyPr vert="horz" lIns="0" tIns="0" rIns="0" bIns="0" rtlCol="0" anchor="t">
            <a:normAutofit/>
          </a:bodyPr>
          <a:lstStyle/>
          <a:p>
            <a:r>
              <a:rPr lang="en-US"/>
              <a:t>Technical Assistance Provider</a:t>
            </a:r>
          </a:p>
          <a:p>
            <a:r>
              <a:rPr lang="en-US"/>
              <a:t>Boston University</a:t>
            </a:r>
          </a:p>
        </p:txBody>
      </p:sp>
      <p:sp>
        <p:nvSpPr>
          <p:cNvPr id="18" name="Slide Number Placeholder 17"/>
          <p:cNvSpPr>
            <a:spLocks noGrp="1"/>
          </p:cNvSpPr>
          <p:nvPr>
            <p:ph type="sldNum" sz="quarter" idx="10"/>
          </p:nvPr>
        </p:nvSpPr>
        <p:spPr>
          <a:xfrm>
            <a:off x="11643561" y="6585203"/>
            <a:ext cx="153888" cy="153888"/>
          </a:xfrm>
        </p:spPr>
        <p:txBody>
          <a:bodyPr/>
          <a:lstStyle/>
          <a:p>
            <a:fld id="{99A20822-4A49-4D36-86E3-300BA48D3F00}" type="slidenum">
              <a:rPr lang="en-US" smtClean="0"/>
              <a:pPr/>
              <a:t>5</a:t>
            </a:fld>
            <a:endParaRPr lang="en-US"/>
          </a:p>
        </p:txBody>
      </p:sp>
      <p:pic>
        <p:nvPicPr>
          <p:cNvPr id="4" name="Picture 3" descr="Timara Davis Headshot">
            <a:extLst>
              <a:ext uri="{FF2B5EF4-FFF2-40B4-BE49-F238E27FC236}">
                <a16:creationId xmlns:a16="http://schemas.microsoft.com/office/drawing/2014/main" id="{50CB24F2-68D5-3CD2-30A3-B61D547654F8}"/>
              </a:ext>
            </a:extLst>
          </p:cNvPr>
          <p:cNvPicPr>
            <a:picLocks noGrp="1" noChangeAspect="1"/>
          </p:cNvPicPr>
          <p:nvPr/>
        </p:nvPicPr>
        <p:blipFill>
          <a:blip r:embed="rId6" cstate="print">
            <a:extLst>
              <a:ext uri="{28A0092B-C50C-407E-A947-70E740481C1C}">
                <a14:useLocalDpi xmlns:a14="http://schemas.microsoft.com/office/drawing/2010/main" val="0"/>
              </a:ext>
            </a:extLst>
          </a:blip>
          <a:srcRect t="9565" b="9565"/>
          <a:stretch>
            <a:fillRect/>
          </a:stretch>
        </p:blipFill>
        <p:spPr>
          <a:xfrm>
            <a:off x="6220832" y="1219530"/>
            <a:ext cx="1828800" cy="1828800"/>
          </a:xfrm>
          <a:prstGeom prst="ellipse">
            <a:avLst/>
          </a:prstGeom>
          <a:ln>
            <a:noFill/>
          </a:ln>
        </p:spPr>
      </p:pic>
      <p:sp>
        <p:nvSpPr>
          <p:cNvPr id="5" name="Text Placeholder 3">
            <a:extLst>
              <a:ext uri="{FF2B5EF4-FFF2-40B4-BE49-F238E27FC236}">
                <a16:creationId xmlns:a16="http://schemas.microsoft.com/office/drawing/2014/main" id="{32EF1087-3D72-6574-E6D0-5A30880AAEF9}"/>
              </a:ext>
            </a:extLst>
          </p:cNvPr>
          <p:cNvSpPr>
            <a:spLocks noGrp="1"/>
          </p:cNvSpPr>
          <p:nvPr/>
        </p:nvSpPr>
        <p:spPr>
          <a:xfrm>
            <a:off x="6189369" y="3334884"/>
            <a:ext cx="2011680" cy="369887"/>
          </a:xfrm>
          <a:prstGeom prst="rect">
            <a:avLst/>
          </a:prstGeom>
          <a:ln>
            <a:noFill/>
          </a:ln>
        </p:spPr>
        <p:txBody>
          <a:bodyPr vert="horz" lIns="0" tIns="0" rIns="0" bIns="0" rtlCol="0" anchor="t">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1" i="0" kern="120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Timara Davis, Ph.D.</a:t>
            </a:r>
          </a:p>
        </p:txBody>
      </p:sp>
      <p:sp>
        <p:nvSpPr>
          <p:cNvPr id="9" name="Text Placeholder 4">
            <a:extLst>
              <a:ext uri="{FF2B5EF4-FFF2-40B4-BE49-F238E27FC236}">
                <a16:creationId xmlns:a16="http://schemas.microsoft.com/office/drawing/2014/main" id="{33B00D35-76BA-BC37-A40D-3BA736CBE6FA}"/>
              </a:ext>
            </a:extLst>
          </p:cNvPr>
          <p:cNvSpPr>
            <a:spLocks noGrp="1"/>
          </p:cNvSpPr>
          <p:nvPr/>
        </p:nvSpPr>
        <p:spPr>
          <a:xfrm>
            <a:off x="6129392" y="3704771"/>
            <a:ext cx="2011680" cy="2148840"/>
          </a:xfrm>
          <a:prstGeom prst="rect">
            <a:avLst/>
          </a:prstGeom>
          <a:ln>
            <a:noFill/>
          </a:ln>
        </p:spPr>
        <p:txBody>
          <a:bodyPr vert="horz" lIns="0" tIns="0" rIns="0" bIns="0" rtlCol="0" anchor="t">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1" kern="120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Technical Assistance Provider</a:t>
            </a:r>
          </a:p>
          <a:p>
            <a:r>
              <a:rPr lang="en-US" sz="1600"/>
              <a:t>American Institutes for Research</a:t>
            </a:r>
          </a:p>
        </p:txBody>
      </p:sp>
    </p:spTree>
    <p:extLst>
      <p:ext uri="{BB962C8B-B14F-4D97-AF65-F5344CB8AC3E}">
        <p14:creationId xmlns:p14="http://schemas.microsoft.com/office/powerpoint/2010/main" val="919452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FC7BF-45E6-04FF-9592-8631A0D1B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8A280-CF55-0F6B-2D0E-17ED1BF54E46}"/>
              </a:ext>
            </a:extLst>
          </p:cNvPr>
          <p:cNvSpPr>
            <a:spLocks noGrp="1"/>
          </p:cNvSpPr>
          <p:nvPr>
            <p:ph type="ctrTitle"/>
          </p:nvPr>
        </p:nvSpPr>
        <p:spPr>
          <a:xfrm>
            <a:off x="381000" y="1714263"/>
            <a:ext cx="7902778" cy="1995394"/>
          </a:xfrm>
        </p:spPr>
        <p:txBody>
          <a:bodyPr/>
          <a:lstStyle/>
          <a:p>
            <a:r>
              <a:rPr lang="en-US"/>
              <a:t>Closing and Next Steps</a:t>
            </a:r>
          </a:p>
        </p:txBody>
      </p:sp>
      <p:sp>
        <p:nvSpPr>
          <p:cNvPr id="3" name="Subtitle 2">
            <a:extLst>
              <a:ext uri="{FF2B5EF4-FFF2-40B4-BE49-F238E27FC236}">
                <a16:creationId xmlns:a16="http://schemas.microsoft.com/office/drawing/2014/main" id="{DBD69534-6BC0-40CA-C94B-DD4704932562}"/>
              </a:ext>
            </a:extLst>
          </p:cNvPr>
          <p:cNvSpPr>
            <a:spLocks noGrp="1"/>
          </p:cNvSpPr>
          <p:nvPr>
            <p:ph type="subTitle" idx="1"/>
          </p:nvPr>
        </p:nvSpPr>
        <p:spPr/>
        <p:txBody>
          <a:bodyPr vert="horz" lIns="0" tIns="0" rIns="0" bIns="0" rtlCol="0" anchor="t">
            <a:normAutofit/>
          </a:bodyPr>
          <a:lstStyle/>
          <a:p>
            <a:endParaRPr lang="en-US"/>
          </a:p>
        </p:txBody>
      </p:sp>
      <p:sp>
        <p:nvSpPr>
          <p:cNvPr id="4" name="Slide Number Placeholder 3">
            <a:extLst>
              <a:ext uri="{FF2B5EF4-FFF2-40B4-BE49-F238E27FC236}">
                <a16:creationId xmlns:a16="http://schemas.microsoft.com/office/drawing/2014/main" id="{AFFB77E0-7FCC-62EF-169C-6548FFAEB794}"/>
              </a:ext>
            </a:extLst>
          </p:cNvPr>
          <p:cNvSpPr>
            <a:spLocks noGrp="1"/>
          </p:cNvSpPr>
          <p:nvPr>
            <p:ph type="sldNum" sz="quarter" idx="11"/>
          </p:nvPr>
        </p:nvSpPr>
        <p:spPr/>
        <p:txBody>
          <a:bodyPr/>
          <a:lstStyle/>
          <a:p>
            <a:fld id="{99A20822-4A49-4D36-86E3-300BA48D3F00}" type="slidenum">
              <a:rPr lang="en-US" smtClean="0"/>
              <a:pPr/>
              <a:t>50</a:t>
            </a:fld>
            <a:endParaRPr lang="en-US"/>
          </a:p>
        </p:txBody>
      </p:sp>
    </p:spTree>
    <p:extLst>
      <p:ext uri="{BB962C8B-B14F-4D97-AF65-F5344CB8AC3E}">
        <p14:creationId xmlns:p14="http://schemas.microsoft.com/office/powerpoint/2010/main" val="2439231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0F3C-5A92-CD3F-088E-7894CC43B3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CE032D-AECE-3981-95B4-C933DA602038}"/>
              </a:ext>
            </a:extLst>
          </p:cNvPr>
          <p:cNvSpPr>
            <a:spLocks noGrp="1"/>
          </p:cNvSpPr>
          <p:nvPr>
            <p:ph type="title"/>
          </p:nvPr>
        </p:nvSpPr>
        <p:spPr/>
        <p:txBody>
          <a:bodyPr/>
          <a:lstStyle/>
          <a:p>
            <a:r>
              <a:rPr lang="en-US"/>
              <a:t>Strategies to Address Challenges: Resources</a:t>
            </a:r>
          </a:p>
        </p:txBody>
      </p:sp>
      <p:sp>
        <p:nvSpPr>
          <p:cNvPr id="5" name="Slide Number Placeholder 4">
            <a:extLst>
              <a:ext uri="{FF2B5EF4-FFF2-40B4-BE49-F238E27FC236}">
                <a16:creationId xmlns:a16="http://schemas.microsoft.com/office/drawing/2014/main" id="{3F42F5A3-29EF-27D0-BCA0-BA040B93BE5B}"/>
              </a:ext>
            </a:extLst>
          </p:cNvPr>
          <p:cNvSpPr>
            <a:spLocks noGrp="1"/>
          </p:cNvSpPr>
          <p:nvPr>
            <p:ph type="sldNum" sz="quarter" idx="12"/>
          </p:nvPr>
        </p:nvSpPr>
        <p:spPr/>
        <p:txBody>
          <a:bodyPr/>
          <a:lstStyle/>
          <a:p>
            <a:fld id="{99A20822-4A49-4D36-86E3-300BA48D3F00}" type="slidenum">
              <a:rPr lang="en-US" smtClean="0"/>
              <a:pPr/>
              <a:t>51</a:t>
            </a:fld>
            <a:endParaRPr lang="en-US"/>
          </a:p>
        </p:txBody>
      </p:sp>
      <p:sp>
        <p:nvSpPr>
          <p:cNvPr id="9" name="Text Placeholder 8">
            <a:extLst>
              <a:ext uri="{FF2B5EF4-FFF2-40B4-BE49-F238E27FC236}">
                <a16:creationId xmlns:a16="http://schemas.microsoft.com/office/drawing/2014/main" id="{FC5CEE7C-B236-59B4-C89A-879505FF6110}"/>
              </a:ext>
            </a:extLst>
          </p:cNvPr>
          <p:cNvSpPr>
            <a:spLocks noGrp="1"/>
          </p:cNvSpPr>
          <p:nvPr>
            <p:ph type="body" sz="quarter" idx="16"/>
          </p:nvPr>
        </p:nvSpPr>
        <p:spPr/>
        <p:txBody>
          <a:bodyPr/>
          <a:lstStyle/>
          <a:p>
            <a:endParaRPr lang="en-US"/>
          </a:p>
        </p:txBody>
      </p:sp>
      <p:sp>
        <p:nvSpPr>
          <p:cNvPr id="2" name="Rectangle: Rounded Corners 1">
            <a:extLst>
              <a:ext uri="{FF2B5EF4-FFF2-40B4-BE49-F238E27FC236}">
                <a16:creationId xmlns:a16="http://schemas.microsoft.com/office/drawing/2014/main" id="{0194794E-5D1A-117F-76C6-8E29EF681FED}"/>
              </a:ext>
              <a:ext uri="{C183D7F6-B498-43B3-948B-1728B52AA6E4}">
                <adec:decorative xmlns:adec="http://schemas.microsoft.com/office/drawing/2017/decorative" val="1"/>
              </a:ext>
            </a:extLst>
          </p:cNvPr>
          <p:cNvSpPr/>
          <p:nvPr/>
        </p:nvSpPr>
        <p:spPr>
          <a:xfrm>
            <a:off x="755374" y="1455057"/>
            <a:ext cx="4980306" cy="3843338"/>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BEE2463D-0F15-DBCA-E3A1-922BFF58631D}"/>
              </a:ext>
              <a:ext uri="{C183D7F6-B498-43B3-948B-1728B52AA6E4}">
                <adec:decorative xmlns:adec="http://schemas.microsoft.com/office/drawing/2017/decorative" val="1"/>
              </a:ext>
            </a:extLst>
          </p:cNvPr>
          <p:cNvSpPr/>
          <p:nvPr/>
        </p:nvSpPr>
        <p:spPr>
          <a:xfrm>
            <a:off x="6234751" y="1455057"/>
            <a:ext cx="4980306" cy="3843338"/>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03468395-941D-91AC-E745-29A8DD385B2C}"/>
              </a:ext>
            </a:extLst>
          </p:cNvPr>
          <p:cNvSpPr txBox="1"/>
          <p:nvPr/>
        </p:nvSpPr>
        <p:spPr>
          <a:xfrm>
            <a:off x="976944" y="1514979"/>
            <a:ext cx="4758736" cy="923330"/>
          </a:xfrm>
          <a:prstGeom prst="rect">
            <a:avLst/>
          </a:prstGeom>
          <a:noFill/>
        </p:spPr>
        <p:txBody>
          <a:bodyPr wrap="square" lIns="91440" tIns="45720" rIns="91440" bIns="45720" rtlCol="0" anchor="t">
            <a:spAutoFit/>
          </a:bodyPr>
          <a:lstStyle/>
          <a:p>
            <a:r>
              <a:rPr lang="en-US" b="1" kern="0">
                <a:solidFill>
                  <a:srgbClr val="007186"/>
                </a:solidFill>
              </a:rPr>
              <a:t>The Ability Challenge: LEA Representative Meeting Readiness Checklist</a:t>
            </a:r>
          </a:p>
        </p:txBody>
      </p:sp>
      <p:sp>
        <p:nvSpPr>
          <p:cNvPr id="14" name="TextBox 13">
            <a:extLst>
              <a:ext uri="{FF2B5EF4-FFF2-40B4-BE49-F238E27FC236}">
                <a16:creationId xmlns:a16="http://schemas.microsoft.com/office/drawing/2014/main" id="{F5C81A3E-5E9E-E18B-1D8B-874287A61987}"/>
              </a:ext>
            </a:extLst>
          </p:cNvPr>
          <p:cNvSpPr txBox="1"/>
          <p:nvPr/>
        </p:nvSpPr>
        <p:spPr>
          <a:xfrm>
            <a:off x="6456321" y="1559605"/>
            <a:ext cx="4758735" cy="1477328"/>
          </a:xfrm>
          <a:prstGeom prst="rect">
            <a:avLst/>
          </a:prstGeom>
          <a:noFill/>
        </p:spPr>
        <p:txBody>
          <a:bodyPr wrap="square" lIns="91440" tIns="45720" rIns="91440" bIns="45720" rtlCol="0" anchor="t">
            <a:spAutoFit/>
          </a:bodyPr>
          <a:lstStyle/>
          <a:p>
            <a:r>
              <a:rPr lang="en-US" b="1" kern="0">
                <a:solidFill>
                  <a:srgbClr val="007186"/>
                </a:solidFill>
              </a:rPr>
              <a:t>CADRE: In The Best Interests of the Child: IEP Meetings When Parents Are In Conflict</a:t>
            </a:r>
          </a:p>
          <a:p>
            <a:endParaRPr lang="en-US" b="1">
              <a:solidFill>
                <a:srgbClr val="343038"/>
              </a:solidFill>
              <a:ea typeface="Open Sans"/>
              <a:cs typeface="Open Sans"/>
            </a:endParaRPr>
          </a:p>
          <a:p>
            <a:endParaRPr lang="en-US" b="1">
              <a:solidFill>
                <a:srgbClr val="343038"/>
              </a:solidFill>
              <a:latin typeface="+mj-lt"/>
            </a:endParaRPr>
          </a:p>
        </p:txBody>
      </p:sp>
      <p:pic>
        <p:nvPicPr>
          <p:cNvPr id="12" name="Picture 11" descr="CADRE Website Screenshot">
            <a:extLst>
              <a:ext uri="{FF2B5EF4-FFF2-40B4-BE49-F238E27FC236}">
                <a16:creationId xmlns:a16="http://schemas.microsoft.com/office/drawing/2014/main" id="{39A77969-0832-C1DE-77B7-9E8C695C32AB}"/>
              </a:ext>
            </a:extLst>
          </p:cNvPr>
          <p:cNvPicPr>
            <a:picLocks noChangeAspect="1"/>
          </p:cNvPicPr>
          <p:nvPr/>
        </p:nvPicPr>
        <p:blipFill>
          <a:blip r:embed="rId3"/>
          <a:stretch>
            <a:fillRect/>
          </a:stretch>
        </p:blipFill>
        <p:spPr>
          <a:xfrm>
            <a:off x="7962327" y="2279012"/>
            <a:ext cx="2800115" cy="2471800"/>
          </a:xfrm>
          <a:prstGeom prst="rect">
            <a:avLst/>
          </a:prstGeom>
        </p:spPr>
      </p:pic>
      <p:pic>
        <p:nvPicPr>
          <p:cNvPr id="20" name="Picture 19" descr="LEA Representative IEP Meeting Readiness Checklist">
            <a:extLst>
              <a:ext uri="{FF2B5EF4-FFF2-40B4-BE49-F238E27FC236}">
                <a16:creationId xmlns:a16="http://schemas.microsoft.com/office/drawing/2014/main" id="{B0FF5CDD-8EBC-5FB9-BACA-E7E353326ED2}"/>
              </a:ext>
            </a:extLst>
          </p:cNvPr>
          <p:cNvPicPr>
            <a:picLocks noChangeAspect="1"/>
          </p:cNvPicPr>
          <p:nvPr/>
        </p:nvPicPr>
        <p:blipFill>
          <a:blip r:embed="rId4"/>
          <a:stretch>
            <a:fillRect/>
          </a:stretch>
        </p:blipFill>
        <p:spPr>
          <a:xfrm>
            <a:off x="2050976" y="2438309"/>
            <a:ext cx="2490186" cy="2511054"/>
          </a:xfrm>
          <a:prstGeom prst="rect">
            <a:avLst/>
          </a:prstGeom>
        </p:spPr>
      </p:pic>
      <p:pic>
        <p:nvPicPr>
          <p:cNvPr id="22" name="Picture 21">
            <a:extLst>
              <a:ext uri="{FF2B5EF4-FFF2-40B4-BE49-F238E27FC236}">
                <a16:creationId xmlns:a16="http://schemas.microsoft.com/office/drawing/2014/main" id="{3E8CEE8E-E30B-67F4-4099-231C4A4EAB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02603" y="3255660"/>
            <a:ext cx="2294373" cy="1768944"/>
          </a:xfrm>
          <a:prstGeom prst="rect">
            <a:avLst/>
          </a:prstGeom>
        </p:spPr>
      </p:pic>
      <p:pic>
        <p:nvPicPr>
          <p:cNvPr id="11" name="Picture 10">
            <a:extLst>
              <a:ext uri="{FF2B5EF4-FFF2-40B4-BE49-F238E27FC236}">
                <a16:creationId xmlns:a16="http://schemas.microsoft.com/office/drawing/2014/main" id="{4A6C06A2-A71E-F1D8-E069-7100BED5326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813" y="4419692"/>
            <a:ext cx="1412597" cy="1412597"/>
          </a:xfrm>
          <a:prstGeom prst="rect">
            <a:avLst/>
          </a:prstGeom>
          <a:solidFill>
            <a:srgbClr val="EAF3FA"/>
          </a:solidFill>
          <a:ln>
            <a:no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665C3E2-5321-112E-0521-D2F52E24BA9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3988" y="4330153"/>
            <a:ext cx="1502136" cy="1502136"/>
          </a:xfrm>
          <a:prstGeom prst="rect">
            <a:avLst/>
          </a:prstGeom>
          <a:solidFill>
            <a:srgbClr val="EAF3FA"/>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87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9E83-761A-B821-4575-C5F7E1684C9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3F4CCA-0F9E-543D-71C2-FF063259543D}"/>
              </a:ext>
            </a:extLst>
          </p:cNvPr>
          <p:cNvSpPr>
            <a:spLocks noGrp="1"/>
          </p:cNvSpPr>
          <p:nvPr>
            <p:ph type="title"/>
          </p:nvPr>
        </p:nvSpPr>
        <p:spPr>
          <a:xfrm>
            <a:off x="396875" y="0"/>
            <a:ext cx="11247438" cy="1108075"/>
          </a:xfrm>
        </p:spPr>
        <p:txBody>
          <a:bodyPr anchor="b">
            <a:normAutofit/>
          </a:bodyPr>
          <a:lstStyle/>
          <a:p>
            <a:r>
              <a:rPr lang="en-US"/>
              <a:t>Supports to Consider for LEA Representative’s Success </a:t>
            </a:r>
            <a:endParaRPr lang="en-US" kern="0">
              <a:ea typeface="Open Sans"/>
            </a:endParaRPr>
          </a:p>
        </p:txBody>
      </p:sp>
      <p:grpSp>
        <p:nvGrpSpPr>
          <p:cNvPr id="3" name="Group 2">
            <a:extLst>
              <a:ext uri="{FF2B5EF4-FFF2-40B4-BE49-F238E27FC236}">
                <a16:creationId xmlns:a16="http://schemas.microsoft.com/office/drawing/2014/main" id="{4FE1AEF2-6B16-EC30-80C7-E5015D75AE3A}"/>
              </a:ext>
              <a:ext uri="{C183D7F6-B498-43B3-948B-1728B52AA6E4}">
                <adec:decorative xmlns:adec="http://schemas.microsoft.com/office/drawing/2017/decorative" val="1"/>
              </a:ext>
            </a:extLst>
          </p:cNvPr>
          <p:cNvGrpSpPr/>
          <p:nvPr/>
        </p:nvGrpSpPr>
        <p:grpSpPr>
          <a:xfrm>
            <a:off x="396875" y="1239943"/>
            <a:ext cx="11246686" cy="4550016"/>
            <a:chOff x="2060510" y="1282442"/>
            <a:chExt cx="11246686" cy="4550016"/>
          </a:xfrm>
        </p:grpSpPr>
        <p:sp>
          <p:nvSpPr>
            <p:cNvPr id="4" name="Freeform: Shape 3">
              <a:extLst>
                <a:ext uri="{FF2B5EF4-FFF2-40B4-BE49-F238E27FC236}">
                  <a16:creationId xmlns:a16="http://schemas.microsoft.com/office/drawing/2014/main" id="{3C4D0ACA-A69A-1C68-7F6D-2DCEACE7F748}"/>
                </a:ext>
              </a:extLst>
            </p:cNvPr>
            <p:cNvSpPr/>
            <p:nvPr/>
          </p:nvSpPr>
          <p:spPr>
            <a:xfrm>
              <a:off x="2525433" y="1282442"/>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a:t>Create an </a:t>
              </a:r>
              <a:r>
                <a:rPr lang="en-US" sz="2000" b="1" i="0" kern="1200"/>
                <a:t>LEA representative IEP meeting readiness checklist</a:t>
              </a:r>
            </a:p>
          </p:txBody>
        </p:sp>
        <p:sp>
          <p:nvSpPr>
            <p:cNvPr id="6" name="Oval 5" descr="Open book outline">
              <a:extLst>
                <a:ext uri="{FF2B5EF4-FFF2-40B4-BE49-F238E27FC236}">
                  <a16:creationId xmlns:a16="http://schemas.microsoft.com/office/drawing/2014/main" id="{441A0F3B-3EFC-BF45-93E1-659DF135EFEB}"/>
                </a:ext>
              </a:extLst>
            </p:cNvPr>
            <p:cNvSpPr/>
            <p:nvPr/>
          </p:nvSpPr>
          <p:spPr>
            <a:xfrm>
              <a:off x="2060510" y="1282443"/>
              <a:ext cx="929845" cy="929845"/>
            </a:xfrm>
            <a:prstGeom prst="ellipse">
              <a:avLst/>
            </a:prstGeom>
            <a:solidFill>
              <a:schemeClr val="accent2">
                <a:tint val="50000"/>
                <a:hueOff val="0"/>
                <a:satOff val="0"/>
                <a:lumOff val="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8BBEA312-ED81-057A-4B46-20712E87FC58}"/>
                </a:ext>
              </a:extLst>
            </p:cNvPr>
            <p:cNvSpPr/>
            <p:nvPr/>
          </p:nvSpPr>
          <p:spPr>
            <a:xfrm>
              <a:off x="2525433" y="2489165"/>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1842612"/>
                <a:satOff val="-21378"/>
                <a:lumOff val="3268"/>
                <a:alphaOff val="0"/>
              </a:schemeClr>
            </a:fillRef>
            <a:effectRef idx="0">
              <a:schemeClr val="accent2">
                <a:hueOff val="-1842612"/>
                <a:satOff val="-21378"/>
                <a:lumOff val="3268"/>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i="0" kern="1200"/>
                <a:t>Develop Decision‑making flowcharts</a:t>
              </a:r>
            </a:p>
          </p:txBody>
        </p:sp>
        <p:sp>
          <p:nvSpPr>
            <p:cNvPr id="10" name="Oval 9">
              <a:extLst>
                <a:ext uri="{FF2B5EF4-FFF2-40B4-BE49-F238E27FC236}">
                  <a16:creationId xmlns:a16="http://schemas.microsoft.com/office/drawing/2014/main" id="{FB1D3961-E08E-1E5D-0C75-4EA1A8C8521A}"/>
                </a:ext>
              </a:extLst>
            </p:cNvPr>
            <p:cNvSpPr/>
            <p:nvPr/>
          </p:nvSpPr>
          <p:spPr>
            <a:xfrm>
              <a:off x="2060510" y="2489166"/>
              <a:ext cx="929845" cy="929845"/>
            </a:xfrm>
            <a:prstGeom prst="ellipse">
              <a:avLst/>
            </a:prstGeom>
            <a:solidFill>
              <a:schemeClr val="accent2">
                <a:tint val="50000"/>
                <a:hueOff val="-1897563"/>
                <a:satOff val="-1719"/>
                <a:lumOff val="74"/>
              </a:schemeClr>
            </a:solidFill>
          </p:spPr>
          <p:style>
            <a:lnRef idx="2">
              <a:schemeClr val="lt1">
                <a:hueOff val="0"/>
                <a:satOff val="0"/>
                <a:lumOff val="0"/>
                <a:alphaOff val="0"/>
              </a:schemeClr>
            </a:lnRef>
            <a:fillRef idx="1">
              <a:scrgbClr r="0" g="0" b="0"/>
            </a:fillRef>
            <a:effectRef idx="0">
              <a:schemeClr val="accent2">
                <a:tint val="50000"/>
                <a:hueOff val="-1897563"/>
                <a:satOff val="-1719"/>
                <a:lumOff val="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325EB5F-34E9-7DA6-46C5-2CBB26861DDB}"/>
                </a:ext>
              </a:extLst>
            </p:cNvPr>
            <p:cNvSpPr/>
            <p:nvPr/>
          </p:nvSpPr>
          <p:spPr>
            <a:xfrm>
              <a:off x="2525433" y="3695889"/>
              <a:ext cx="10781763" cy="929847"/>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3685223"/>
                <a:satOff val="-42755"/>
                <a:lumOff val="6536"/>
                <a:alphaOff val="0"/>
              </a:schemeClr>
            </a:fillRef>
            <a:effectRef idx="0">
              <a:schemeClr val="accent2">
                <a:hueOff val="-3685223"/>
                <a:satOff val="-42755"/>
                <a:lumOff val="6536"/>
                <a:alphaOff val="0"/>
              </a:schemeClr>
            </a:effectRef>
            <a:fontRef idx="minor">
              <a:schemeClr val="lt1"/>
            </a:fontRef>
          </p:style>
          <p:txBody>
            <a:bodyPr spcFirstLastPara="0" vert="horz" wrap="square" lIns="455427" tIns="121592" rIns="187631" bIns="121592" numCol="1" spcCol="1270" anchor="ctr" anchorCtr="0">
              <a:noAutofit/>
            </a:bodyPr>
            <a:lstStyle/>
            <a:p>
              <a:pPr marL="182880" lvl="0" indent="0" defTabSz="889000">
                <a:lnSpc>
                  <a:spcPct val="90000"/>
                </a:lnSpc>
                <a:spcBef>
                  <a:spcPct val="0"/>
                </a:spcBef>
                <a:spcAft>
                  <a:spcPct val="35000"/>
                </a:spcAft>
                <a:buNone/>
              </a:pPr>
              <a:r>
                <a:rPr lang="en-US" sz="2000" b="1"/>
                <a:t>Create </a:t>
              </a:r>
              <a:r>
                <a:rPr lang="en-US" sz="2000" b="1" i="0" kern="1200"/>
                <a:t>IEP meeting facilitation scripts</a:t>
              </a:r>
            </a:p>
          </p:txBody>
        </p:sp>
        <p:sp>
          <p:nvSpPr>
            <p:cNvPr id="12" name="Oval 11">
              <a:extLst>
                <a:ext uri="{FF2B5EF4-FFF2-40B4-BE49-F238E27FC236}">
                  <a16:creationId xmlns:a16="http://schemas.microsoft.com/office/drawing/2014/main" id="{066ED15C-C367-AC18-2757-0E0AA4E84D79}"/>
                </a:ext>
              </a:extLst>
            </p:cNvPr>
            <p:cNvSpPr/>
            <p:nvPr/>
          </p:nvSpPr>
          <p:spPr>
            <a:xfrm>
              <a:off x="2060510" y="3695890"/>
              <a:ext cx="929845" cy="929845"/>
            </a:xfrm>
            <a:prstGeom prst="ellipse">
              <a:avLst/>
            </a:prstGeom>
            <a:solidFill>
              <a:schemeClr val="accent2">
                <a:tint val="50000"/>
                <a:hueOff val="-3795125"/>
                <a:satOff val="-3438"/>
                <a:lumOff val="149"/>
              </a:schemeClr>
            </a:solidFill>
          </p:spPr>
          <p:style>
            <a:lnRef idx="2">
              <a:schemeClr val="lt1">
                <a:hueOff val="0"/>
                <a:satOff val="0"/>
                <a:lumOff val="0"/>
                <a:alphaOff val="0"/>
              </a:schemeClr>
            </a:lnRef>
            <a:fillRef idx="1">
              <a:scrgbClr r="0" g="0" b="0"/>
            </a:fillRef>
            <a:effectRef idx="0">
              <a:schemeClr val="accent2">
                <a:tint val="50000"/>
                <a:hueOff val="-3795125"/>
                <a:satOff val="-3438"/>
                <a:lumOff val="149"/>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DB252FBE-D7A9-CD7C-D5A3-B30F3E1C3094}"/>
                </a:ext>
              </a:extLst>
            </p:cNvPr>
            <p:cNvSpPr/>
            <p:nvPr/>
          </p:nvSpPr>
          <p:spPr>
            <a:xfrm>
              <a:off x="2525433" y="4902613"/>
              <a:ext cx="10781763" cy="929845"/>
            </a:xfrm>
            <a:custGeom>
              <a:avLst/>
              <a:gdLst>
                <a:gd name="csX0" fmla="*/ 0 w 7590815"/>
                <a:gd name="csY0" fmla="*/ 154977 h 929845"/>
                <a:gd name="csX1" fmla="*/ 154977 w 7590815"/>
                <a:gd name="csY1" fmla="*/ 0 h 929845"/>
                <a:gd name="csX2" fmla="*/ 7435838 w 7590815"/>
                <a:gd name="csY2" fmla="*/ 0 h 929845"/>
                <a:gd name="csX3" fmla="*/ 7590815 w 7590815"/>
                <a:gd name="csY3" fmla="*/ 154977 h 929845"/>
                <a:gd name="csX4" fmla="*/ 7590815 w 7590815"/>
                <a:gd name="csY4" fmla="*/ 774868 h 929845"/>
                <a:gd name="csX5" fmla="*/ 7435838 w 7590815"/>
                <a:gd name="csY5" fmla="*/ 929845 h 929845"/>
                <a:gd name="csX6" fmla="*/ 154977 w 7590815"/>
                <a:gd name="csY6" fmla="*/ 929845 h 929845"/>
                <a:gd name="csX7" fmla="*/ 0 w 7590815"/>
                <a:gd name="csY7" fmla="*/ 774868 h 929845"/>
                <a:gd name="csX8" fmla="*/ 0 w 7590815"/>
                <a:gd name="csY8" fmla="*/ 154977 h 9298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90815" h="929845">
                  <a:moveTo>
                    <a:pt x="7590815" y="774867"/>
                  </a:moveTo>
                  <a:cubicBezTo>
                    <a:pt x="7590815" y="860458"/>
                    <a:pt x="7521429" y="929844"/>
                    <a:pt x="7435838" y="929844"/>
                  </a:cubicBezTo>
                  <a:lnTo>
                    <a:pt x="154977" y="929844"/>
                  </a:lnTo>
                  <a:cubicBezTo>
                    <a:pt x="69386" y="929844"/>
                    <a:pt x="0" y="860458"/>
                    <a:pt x="0" y="774867"/>
                  </a:cubicBezTo>
                  <a:lnTo>
                    <a:pt x="0" y="154978"/>
                  </a:lnTo>
                  <a:cubicBezTo>
                    <a:pt x="0" y="69387"/>
                    <a:pt x="69386" y="1"/>
                    <a:pt x="154977" y="1"/>
                  </a:cubicBezTo>
                  <a:lnTo>
                    <a:pt x="7435838" y="1"/>
                  </a:lnTo>
                  <a:cubicBezTo>
                    <a:pt x="7521429" y="1"/>
                    <a:pt x="7590815" y="69387"/>
                    <a:pt x="7590815" y="154978"/>
                  </a:cubicBezTo>
                  <a:lnTo>
                    <a:pt x="7590815" y="774867"/>
                  </a:lnTo>
                  <a:close/>
                </a:path>
              </a:pathLst>
            </a:custGeom>
          </p:spPr>
          <p:style>
            <a:lnRef idx="2">
              <a:schemeClr val="lt1">
                <a:hueOff val="0"/>
                <a:satOff val="0"/>
                <a:lumOff val="0"/>
                <a:alphaOff val="0"/>
              </a:schemeClr>
            </a:lnRef>
            <a:fillRef idx="1">
              <a:schemeClr val="accent2">
                <a:hueOff val="-5527835"/>
                <a:satOff val="-64133"/>
                <a:lumOff val="9804"/>
                <a:alphaOff val="0"/>
              </a:schemeClr>
            </a:fillRef>
            <a:effectRef idx="0">
              <a:schemeClr val="accent2">
                <a:hueOff val="-5527835"/>
                <a:satOff val="-64133"/>
                <a:lumOff val="9804"/>
                <a:alphaOff val="0"/>
              </a:schemeClr>
            </a:effectRef>
            <a:fontRef idx="minor">
              <a:schemeClr val="lt1"/>
            </a:fontRef>
          </p:style>
          <p:txBody>
            <a:bodyPr spcFirstLastPara="0" vert="horz" wrap="square" lIns="455427" tIns="121591" rIns="187631" bIns="121591" numCol="1" spcCol="1270" anchor="ctr" anchorCtr="0">
              <a:noAutofit/>
            </a:bodyPr>
            <a:lstStyle/>
            <a:p>
              <a:pPr marL="182880" lvl="0" indent="0" defTabSz="889000">
                <a:lnSpc>
                  <a:spcPct val="90000"/>
                </a:lnSpc>
                <a:spcBef>
                  <a:spcPct val="0"/>
                </a:spcBef>
                <a:spcAft>
                  <a:spcPct val="35000"/>
                </a:spcAft>
                <a:buNone/>
              </a:pPr>
              <a:r>
                <a:rPr lang="en-US" sz="2000" b="1" i="0" kern="1200"/>
                <a:t>Provide </a:t>
              </a:r>
              <a:r>
                <a:rPr lang="en-US" sz="2000" b="1"/>
                <a:t>c</a:t>
              </a:r>
              <a:r>
                <a:rPr lang="en-US" sz="2000" b="1" i="0" kern="1200"/>
                <a:t>oaching or shadowing opportunities for new designees</a:t>
              </a:r>
            </a:p>
          </p:txBody>
        </p:sp>
        <p:sp>
          <p:nvSpPr>
            <p:cNvPr id="14" name="Oval 13">
              <a:extLst>
                <a:ext uri="{FF2B5EF4-FFF2-40B4-BE49-F238E27FC236}">
                  <a16:creationId xmlns:a16="http://schemas.microsoft.com/office/drawing/2014/main" id="{E91AE557-BC16-AFA9-5E5D-539B8F55D7DB}"/>
                </a:ext>
              </a:extLst>
            </p:cNvPr>
            <p:cNvSpPr/>
            <p:nvPr/>
          </p:nvSpPr>
          <p:spPr>
            <a:xfrm>
              <a:off x="2060510" y="4902613"/>
              <a:ext cx="929845" cy="929845"/>
            </a:xfrm>
            <a:prstGeom prst="ellipse">
              <a:avLst/>
            </a:prstGeom>
            <a:solidFill>
              <a:schemeClr val="accent2">
                <a:tint val="50000"/>
                <a:hueOff val="-5692688"/>
                <a:satOff val="-5157"/>
                <a:lumOff val="223"/>
              </a:schemeClr>
            </a:solidFill>
          </p:spPr>
          <p:style>
            <a:lnRef idx="2">
              <a:schemeClr val="lt1">
                <a:hueOff val="0"/>
                <a:satOff val="0"/>
                <a:lumOff val="0"/>
                <a:alphaOff val="0"/>
              </a:schemeClr>
            </a:lnRef>
            <a:fillRef idx="1">
              <a:scrgbClr r="0" g="0" b="0"/>
            </a:fillRef>
            <a:effectRef idx="0">
              <a:schemeClr val="accent2">
                <a:tint val="50000"/>
                <a:hueOff val="-5692688"/>
                <a:satOff val="-5157"/>
                <a:lumOff val="223"/>
                <a:alphaOff val="0"/>
              </a:schemeClr>
            </a:effectRef>
            <a:fontRef idx="minor">
              <a:schemeClr val="lt1">
                <a:hueOff val="0"/>
                <a:satOff val="0"/>
                <a:lumOff val="0"/>
                <a:alphaOff val="0"/>
              </a:schemeClr>
            </a:fontRef>
          </p:style>
          <p:txBody>
            <a:bodyPr/>
            <a:lstStyle/>
            <a:p>
              <a:endParaRPr lang="en-US"/>
            </a:p>
          </p:txBody>
        </p:sp>
      </p:grpSp>
      <p:sp>
        <p:nvSpPr>
          <p:cNvPr id="5" name="Slide Number Placeholder 4">
            <a:extLst>
              <a:ext uri="{FF2B5EF4-FFF2-40B4-BE49-F238E27FC236}">
                <a16:creationId xmlns:a16="http://schemas.microsoft.com/office/drawing/2014/main" id="{7587A496-6A68-50B1-F8AF-5EFCB7CBB9C4}"/>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52</a:t>
            </a:fld>
            <a:endParaRPr lang="en-US"/>
          </a:p>
        </p:txBody>
      </p:sp>
      <p:pic>
        <p:nvPicPr>
          <p:cNvPr id="15" name="Graphic 14">
            <a:extLst>
              <a:ext uri="{FF2B5EF4-FFF2-40B4-BE49-F238E27FC236}">
                <a16:creationId xmlns:a16="http://schemas.microsoft.com/office/drawing/2014/main" id="{AE0BAB9D-2589-1317-ED3C-0B92BF6F0E9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3041" y="1316246"/>
            <a:ext cx="777240" cy="777240"/>
          </a:xfrm>
          <a:prstGeom prst="rect">
            <a:avLst/>
          </a:prstGeom>
        </p:spPr>
      </p:pic>
      <p:pic>
        <p:nvPicPr>
          <p:cNvPr id="19" name="Graphic 18">
            <a:extLst>
              <a:ext uri="{FF2B5EF4-FFF2-40B4-BE49-F238E27FC236}">
                <a16:creationId xmlns:a16="http://schemas.microsoft.com/office/drawing/2014/main" id="{0693F280-D012-1723-5DE9-4E922C00261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7301" y="2312726"/>
            <a:ext cx="1188720" cy="1188720"/>
          </a:xfrm>
          <a:prstGeom prst="rect">
            <a:avLst/>
          </a:prstGeom>
        </p:spPr>
      </p:pic>
      <p:pic>
        <p:nvPicPr>
          <p:cNvPr id="22" name="Graphic 21">
            <a:extLst>
              <a:ext uri="{FF2B5EF4-FFF2-40B4-BE49-F238E27FC236}">
                <a16:creationId xmlns:a16="http://schemas.microsoft.com/office/drawing/2014/main" id="{568778D3-E4B9-95D2-97DE-B87A4830B01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8761" y="3775413"/>
            <a:ext cx="685800" cy="685800"/>
          </a:xfrm>
          <a:prstGeom prst="rect">
            <a:avLst/>
          </a:prstGeom>
        </p:spPr>
      </p:pic>
      <p:pic>
        <p:nvPicPr>
          <p:cNvPr id="24" name="Graphic 23">
            <a:extLst>
              <a:ext uri="{FF2B5EF4-FFF2-40B4-BE49-F238E27FC236}">
                <a16:creationId xmlns:a16="http://schemas.microsoft.com/office/drawing/2014/main" id="{78D35B11-F193-14EC-F851-FD487AD87EA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26999" y="4957422"/>
            <a:ext cx="685800" cy="685800"/>
          </a:xfrm>
          <a:prstGeom prst="rect">
            <a:avLst/>
          </a:prstGeom>
        </p:spPr>
      </p:pic>
    </p:spTree>
    <p:extLst>
      <p:ext uri="{BB962C8B-B14F-4D97-AF65-F5344CB8AC3E}">
        <p14:creationId xmlns:p14="http://schemas.microsoft.com/office/powerpoint/2010/main" val="3591720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3906-6A6D-2913-DC26-B6B22CBED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5070C-C894-5849-28F4-CDFC70B9E241}"/>
              </a:ext>
            </a:extLst>
          </p:cNvPr>
          <p:cNvSpPr>
            <a:spLocks noGrp="1"/>
          </p:cNvSpPr>
          <p:nvPr>
            <p:ph type="title"/>
          </p:nvPr>
        </p:nvSpPr>
        <p:spPr>
          <a:xfrm>
            <a:off x="396240" y="0"/>
            <a:ext cx="11399520" cy="1107996"/>
          </a:xfrm>
        </p:spPr>
        <p:txBody>
          <a:bodyPr anchor="b">
            <a:normAutofit/>
          </a:bodyPr>
          <a:lstStyle/>
          <a:p>
            <a:r>
              <a:rPr lang="en-US"/>
              <a:t>Solution-Based Learning Series: Next Steps</a:t>
            </a:r>
          </a:p>
        </p:txBody>
      </p:sp>
      <p:sp>
        <p:nvSpPr>
          <p:cNvPr id="5" name="Slide Number Placeholder 4">
            <a:extLst>
              <a:ext uri="{FF2B5EF4-FFF2-40B4-BE49-F238E27FC236}">
                <a16:creationId xmlns:a16="http://schemas.microsoft.com/office/drawing/2014/main" id="{C81155F8-5F9F-0411-C8FB-61B58DF86553}"/>
              </a:ext>
            </a:extLst>
          </p:cNvPr>
          <p:cNvSpPr>
            <a:spLocks noGrp="1"/>
          </p:cNvSpPr>
          <p:nvPr>
            <p:ph type="sldNum" sz="quarter" idx="14"/>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53</a:t>
            </a:fld>
            <a:endParaRPr lang="en-US"/>
          </a:p>
        </p:txBody>
      </p:sp>
      <p:graphicFrame>
        <p:nvGraphicFramePr>
          <p:cNvPr id="7" name="Table 6">
            <a:extLst>
              <a:ext uri="{FF2B5EF4-FFF2-40B4-BE49-F238E27FC236}">
                <a16:creationId xmlns:a16="http://schemas.microsoft.com/office/drawing/2014/main" id="{5749AAF2-778E-BC4A-53E9-A0ACA0B8BBA4}"/>
              </a:ext>
            </a:extLst>
          </p:cNvPr>
          <p:cNvGraphicFramePr>
            <a:graphicFrameLocks noGrp="1"/>
          </p:cNvGraphicFramePr>
          <p:nvPr>
            <p:extLst>
              <p:ext uri="{D42A27DB-BD31-4B8C-83A1-F6EECF244321}">
                <p14:modId xmlns:p14="http://schemas.microsoft.com/office/powerpoint/2010/main" val="1779889952"/>
              </p:ext>
            </p:extLst>
          </p:nvPr>
        </p:nvGraphicFramePr>
        <p:xfrm>
          <a:off x="869141" y="1530712"/>
          <a:ext cx="10502669" cy="3031433"/>
        </p:xfrm>
        <a:graphic>
          <a:graphicData uri="http://schemas.openxmlformats.org/drawingml/2006/table">
            <a:tbl>
              <a:tblPr firstRow="1" firstCol="1" bandRow="1">
                <a:tableStyleId>{31832965-C026-47F6-861E-5072A00C4E13}</a:tableStyleId>
              </a:tblPr>
              <a:tblGrid>
                <a:gridCol w="4429390">
                  <a:extLst>
                    <a:ext uri="{9D8B030D-6E8A-4147-A177-3AD203B41FA5}">
                      <a16:colId xmlns:a16="http://schemas.microsoft.com/office/drawing/2014/main" val="881569308"/>
                    </a:ext>
                  </a:extLst>
                </a:gridCol>
                <a:gridCol w="1817164">
                  <a:extLst>
                    <a:ext uri="{9D8B030D-6E8A-4147-A177-3AD203B41FA5}">
                      <a16:colId xmlns:a16="http://schemas.microsoft.com/office/drawing/2014/main" val="3463988015"/>
                    </a:ext>
                  </a:extLst>
                </a:gridCol>
                <a:gridCol w="4256115">
                  <a:extLst>
                    <a:ext uri="{9D8B030D-6E8A-4147-A177-3AD203B41FA5}">
                      <a16:colId xmlns:a16="http://schemas.microsoft.com/office/drawing/2014/main" val="1945105657"/>
                    </a:ext>
                  </a:extLst>
                </a:gridCol>
              </a:tblGrid>
              <a:tr h="747362">
                <a:tc>
                  <a:txBody>
                    <a:bodyPr/>
                    <a:lstStyle/>
                    <a:p>
                      <a:pPr marL="0" marR="0" lvl="0" algn="ctr">
                        <a:buNone/>
                      </a:pPr>
                      <a:r>
                        <a:rPr lang="en-US" sz="2000" b="1" u="none" strike="noStrike" kern="100">
                          <a:solidFill>
                            <a:schemeClr val="bg1"/>
                          </a:solidFill>
                          <a:effectLst/>
                        </a:rPr>
                        <a:t>April 9, 2026</a:t>
                      </a:r>
                      <a:endParaRPr lang="en-US"/>
                    </a:p>
                  </a:txBody>
                  <a:tcPr marL="118060" marR="118060" marT="59030" marB="59030" anchor="ctr">
                    <a:lnR w="12700" cap="flat" cmpd="sng" algn="ctr">
                      <a:solidFill>
                        <a:schemeClr val="accent1"/>
                      </a:solidFill>
                      <a:prstDash val="solid"/>
                      <a:round/>
                      <a:headEnd type="none" w="med" len="med"/>
                      <a:tailEnd type="none" w="med" len="med"/>
                    </a:lnR>
                  </a:tcPr>
                </a:tc>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en-US" sz="1900" b="1" u="none" strike="noStrike">
                        <a:solidFill>
                          <a:schemeClr val="tx1"/>
                        </a:solidFill>
                        <a:effectLst/>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1" u="none" strike="noStrike">
                          <a:solidFill>
                            <a:schemeClr val="tx1"/>
                          </a:solidFill>
                          <a:effectLst/>
                        </a:rPr>
                        <a:t>Independent Work</a:t>
                      </a:r>
                    </a:p>
                    <a:p>
                      <a:pPr marL="0" marR="0" algn="ctr" fontAlgn="ctr"/>
                      <a:endParaRPr lang="en-US" sz="19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marL="0" marR="0" lvl="0" algn="ctr">
                        <a:buNone/>
                      </a:pPr>
                      <a:r>
                        <a:rPr lang="en-US" sz="2000" b="1" u="none" strike="noStrike" kern="100">
                          <a:solidFill>
                            <a:schemeClr val="bg1"/>
                          </a:solidFill>
                          <a:effectLst/>
                        </a:rPr>
                        <a:t>April 23, 2026</a:t>
                      </a:r>
                      <a:endParaRPr lang="en-US"/>
                    </a:p>
                  </a:txBody>
                  <a:tcPr marL="14757" marR="14757" marT="14757" marB="14757"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04136776"/>
                  </a:ext>
                </a:extLst>
              </a:tr>
              <a:tr h="718211">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u="none" strike="noStrike" kern="100">
                          <a:solidFill>
                            <a:schemeClr val="tx1"/>
                          </a:solidFill>
                          <a:effectLst/>
                        </a:rPr>
                        <a:t>Virtual Session</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nchor="ctr"/>
                </a:tc>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u="none" strike="noStrike" kern="100">
                          <a:solidFill>
                            <a:schemeClr val="tx1"/>
                          </a:solidFill>
                          <a:effectLst/>
                        </a:rPr>
                        <a:t>Virtual Session</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4757" marR="14757" marT="14757" marB="14757" anchor="ctr"/>
                </a:tc>
                <a:extLst>
                  <a:ext uri="{0D108BD9-81ED-4DB2-BD59-A6C34878D82A}">
                    <a16:rowId xmlns:a16="http://schemas.microsoft.com/office/drawing/2014/main" val="2202170759"/>
                  </a:ext>
                </a:extLst>
              </a:tr>
              <a:tr h="1217957">
                <a:tc>
                  <a:txBody>
                    <a:bodyPr/>
                    <a:lstStyle/>
                    <a:p>
                      <a:pPr marL="0" marR="0" algn="ctr" fontAlgn="ctr"/>
                      <a:endParaRPr lang="en-US" sz="1900" b="0" u="none" strike="noStrike">
                        <a:solidFill>
                          <a:schemeClr val="tx1"/>
                        </a:solidFill>
                        <a:effectLst/>
                      </a:endParaRPr>
                    </a:p>
                    <a:p>
                      <a:pPr marL="0" marR="0" algn="ctr" fontAlgn="ctr"/>
                      <a:r>
                        <a:rPr lang="en-US" sz="1900" b="1" u="none" strike="noStrike">
                          <a:solidFill>
                            <a:schemeClr val="tx1"/>
                          </a:solidFill>
                          <a:effectLst/>
                        </a:rPr>
                        <a:t>Knowledge Development Session </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i="0" u="none" strike="noStrike">
                          <a:solidFill>
                            <a:schemeClr val="tx1"/>
                          </a:solidFill>
                          <a:effectLst/>
                          <a:latin typeface="+mj-lt"/>
                          <a:cs typeface="Arial" panose="020B0604020202020204" pitchFamily="34" charset="0"/>
                        </a:rPr>
                        <a:t>75 minutes</a:t>
                      </a:r>
                    </a:p>
                    <a:p>
                      <a:pPr marL="0" marR="0" algn="ctr" fontAlgn="ctr"/>
                      <a:endParaRPr lang="en-US" sz="1900" b="0" u="none" strike="noStrike" kern="100">
                        <a:solidFill>
                          <a:schemeClr val="tx1"/>
                        </a:solidFill>
                        <a:effectLst/>
                      </a:endParaRPr>
                    </a:p>
                    <a:p>
                      <a:pPr marL="0" marR="0" algn="ctr" fontAlgn="ctr"/>
                      <a:r>
                        <a:rPr lang="en-US" sz="1900" b="0" u="none" strike="noStrike" kern="100">
                          <a:solidFill>
                            <a:schemeClr val="tx1"/>
                          </a:solidFill>
                          <a:effectLst/>
                        </a:rPr>
                        <a:t>6:00–7:15 p.m. ET</a:t>
                      </a:r>
                      <a:endParaRPr lang="en-US" sz="19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tc>
                <a:tc vMerge="1">
                  <a:txBody>
                    <a:bodyPr/>
                    <a:lstStyle/>
                    <a:p>
                      <a:endParaRPr/>
                    </a:p>
                  </a:txBody>
                  <a:tcPr marL="118060" marR="118060" marT="59030" marB="59030"/>
                </a:tc>
                <a:tc>
                  <a:txBody>
                    <a:bodyPr/>
                    <a:lstStyle/>
                    <a:p>
                      <a:pPr marL="0" marR="0" algn="ctr" fontAlgn="ctr"/>
                      <a:endParaRPr lang="en-US" sz="1900" b="1" u="none" strike="noStrike" kern="100" dirty="0">
                        <a:solidFill>
                          <a:schemeClr val="tx1"/>
                        </a:solidFill>
                        <a:effectLst/>
                      </a:endParaRPr>
                    </a:p>
                    <a:p>
                      <a:pPr marL="0" marR="0" algn="ctr" fontAlgn="ctr"/>
                      <a:r>
                        <a:rPr lang="en-US" sz="1900" b="1" u="none" strike="noStrike" dirty="0">
                          <a:solidFill>
                            <a:schemeClr val="tx1"/>
                          </a:solidFill>
                          <a:effectLst/>
                        </a:rPr>
                        <a:t>Reflection Session</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u="none" strike="noStrike" dirty="0">
                          <a:solidFill>
                            <a:schemeClr val="tx1"/>
                          </a:solidFill>
                          <a:effectLst/>
                        </a:rPr>
                        <a:t>60 minutes</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u="none" strike="noStrike" dirty="0">
                          <a:solidFill>
                            <a:schemeClr val="tx1"/>
                          </a:solidFill>
                          <a:effectLst/>
                        </a:rPr>
                        <a:t> </a:t>
                      </a:r>
                      <a:endParaRPr lang="en-US" sz="1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u="none" strike="noStrike" kern="100" dirty="0">
                          <a:solidFill>
                            <a:schemeClr val="tx1"/>
                          </a:solidFill>
                          <a:effectLst/>
                        </a:rPr>
                        <a:t>6:00–6:45 p.m. ET</a:t>
                      </a:r>
                      <a:endParaRPr lang="en-US" sz="1900" b="0" i="0" u="none" strike="noStrike" dirty="0">
                        <a:solidFill>
                          <a:schemeClr val="tx1"/>
                        </a:solidFill>
                        <a:effectLst/>
                        <a:latin typeface="Arial" panose="020B0604020202020204" pitchFamily="34" charset="0"/>
                        <a:cs typeface="Arial" panose="020B0604020202020204" pitchFamily="34" charset="0"/>
                      </a:endParaRPr>
                    </a:p>
                  </a:txBody>
                  <a:tcPr marL="14757" marR="14757" marT="14757" marB="14757"/>
                </a:tc>
                <a:extLst>
                  <a:ext uri="{0D108BD9-81ED-4DB2-BD59-A6C34878D82A}">
                    <a16:rowId xmlns:a16="http://schemas.microsoft.com/office/drawing/2014/main" val="1709232638"/>
                  </a:ext>
                </a:extLst>
              </a:tr>
            </a:tbl>
          </a:graphicData>
        </a:graphic>
      </p:graphicFrame>
    </p:spTree>
    <p:extLst>
      <p:ext uri="{BB962C8B-B14F-4D97-AF65-F5344CB8AC3E}">
        <p14:creationId xmlns:p14="http://schemas.microsoft.com/office/powerpoint/2010/main" val="2676574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C16B-0CFE-F3C4-D099-12C144CEB890}"/>
            </a:ext>
          </a:extLst>
        </p:cNvPr>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9589525B-A8F2-F050-C4F7-7B62655515B4}"/>
              </a:ext>
              <a:ext uri="{C183D7F6-B498-43B3-948B-1728B52AA6E4}">
                <adec:decorative xmlns:adec="http://schemas.microsoft.com/office/drawing/2017/decorative" val="1"/>
              </a:ext>
            </a:extLst>
          </p:cNvPr>
          <p:cNvSpPr/>
          <p:nvPr/>
        </p:nvSpPr>
        <p:spPr>
          <a:xfrm>
            <a:off x="6709627" y="1167090"/>
            <a:ext cx="5086132" cy="4523819"/>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8" name="Content Placeholder 7">
            <a:extLst>
              <a:ext uri="{FF2B5EF4-FFF2-40B4-BE49-F238E27FC236}">
                <a16:creationId xmlns:a16="http://schemas.microsoft.com/office/drawing/2014/main" id="{A591CD62-405C-B20F-BC6A-B77B256AEBF7}"/>
              </a:ext>
            </a:extLst>
          </p:cNvPr>
          <p:cNvSpPr>
            <a:spLocks noGrp="1"/>
          </p:cNvSpPr>
          <p:nvPr>
            <p:ph sz="half" idx="1"/>
          </p:nvPr>
        </p:nvSpPr>
        <p:spPr/>
        <p:txBody>
          <a:bodyPr vert="horz" lIns="0" tIns="0" rIns="0" bIns="0" rtlCol="0" anchor="t">
            <a:normAutofit/>
          </a:bodyPr>
          <a:lstStyle/>
          <a:p>
            <a:pPr marL="0" indent="0" algn="ctr">
              <a:buNone/>
            </a:pPr>
            <a:r>
              <a:rPr lang="en-US" b="1"/>
              <a:t>Please share your thoughts and experience with us! </a:t>
            </a:r>
          </a:p>
          <a:p>
            <a:pPr marL="0" indent="0" algn="ctr">
              <a:buNone/>
            </a:pPr>
            <a:endParaRPr lang="en-US"/>
          </a:p>
          <a:p>
            <a:pPr marL="0" indent="0" algn="ctr">
              <a:buNone/>
            </a:pPr>
            <a:r>
              <a:rPr lang="en-US"/>
              <a:t>Take 3 minutes to complete our SBLS:</a:t>
            </a:r>
            <a:r>
              <a:rPr lang="en-US" b="1"/>
              <a:t> Learning Block 2 Mid-Series Pulse Check Survey</a:t>
            </a:r>
          </a:p>
          <a:p>
            <a:endParaRPr lang="en-US" u="sng">
              <a:hlinkClick r:id="" action="ppaction://noaction"/>
            </a:endParaRPr>
          </a:p>
          <a:p>
            <a:endParaRPr lang="en-US" u="sng">
              <a:hlinkClick r:id="" action="ppaction://noaction"/>
            </a:endParaRPr>
          </a:p>
          <a:p>
            <a:pPr marL="0" indent="0">
              <a:buNone/>
            </a:pPr>
            <a:endParaRPr lang="en-US"/>
          </a:p>
          <a:p>
            <a:pPr marL="342900" indent="-342900">
              <a:buFont typeface="Arial" panose="020B0604020202020204" pitchFamily="34" charset="0"/>
              <a:buChar char="•"/>
            </a:pPr>
            <a:endParaRPr lang="en-US">
              <a:solidFill>
                <a:srgbClr val="FF0000"/>
              </a:solidFill>
            </a:endParaRPr>
          </a:p>
        </p:txBody>
      </p:sp>
      <p:sp>
        <p:nvSpPr>
          <p:cNvPr id="4" name="Text Placeholder 3">
            <a:extLst>
              <a:ext uri="{FF2B5EF4-FFF2-40B4-BE49-F238E27FC236}">
                <a16:creationId xmlns:a16="http://schemas.microsoft.com/office/drawing/2014/main" id="{11AD37A3-23B3-68D8-5A6E-18ABDBF733F9}"/>
              </a:ext>
            </a:extLst>
          </p:cNvPr>
          <p:cNvSpPr>
            <a:spLocks noGrp="1"/>
          </p:cNvSpPr>
          <p:nvPr>
            <p:ph type="body" sz="quarter" idx="16"/>
          </p:nvPr>
        </p:nvSpPr>
        <p:spPr>
          <a:xfrm>
            <a:off x="427037" y="5925854"/>
            <a:ext cx="11337925" cy="354514"/>
          </a:xfrm>
        </p:spPr>
        <p:txBody>
          <a:bodyPr/>
          <a:lstStyle/>
          <a:p>
            <a:r>
              <a:rPr lang="en-US" sz="1600" u="sng">
                <a:solidFill>
                  <a:schemeClr val="tx1"/>
                </a:solidFill>
                <a:hlinkClick r:id="rId3">
                  <a:extLst>
                    <a:ext uri="{A12FA001-AC4F-418D-AE19-62706E023703}">
                      <ahyp:hlinkClr xmlns:ahyp="http://schemas.microsoft.com/office/drawing/2018/hyperlinkcolor" val="tx"/>
                    </a:ext>
                  </a:extLst>
                </a:hlinkClick>
              </a:rPr>
              <a:t>Survey Link: </a:t>
            </a:r>
            <a:r>
              <a:rPr lang="en-US" sz="1600" u="sng">
                <a:solidFill>
                  <a:srgbClr val="49134C"/>
                </a:solidFill>
                <a:hlinkClick r:id="rId3">
                  <a:extLst>
                    <a:ext uri="{A12FA001-AC4F-418D-AE19-62706E023703}">
                      <ahyp:hlinkClr xmlns:ahyp="http://schemas.microsoft.com/office/drawing/2018/hyperlinkcolor" val="tx"/>
                    </a:ext>
                  </a:extLst>
                </a:hlinkClick>
              </a:rPr>
              <a:t>https://www.research.net/r/LeadIDEA_SBLS_040926_Participant</a:t>
            </a:r>
            <a:endParaRPr lang="en-US" sz="1600"/>
          </a:p>
        </p:txBody>
      </p:sp>
      <p:sp>
        <p:nvSpPr>
          <p:cNvPr id="5" name="Slide Number Placeholder 4">
            <a:extLst>
              <a:ext uri="{FF2B5EF4-FFF2-40B4-BE49-F238E27FC236}">
                <a16:creationId xmlns:a16="http://schemas.microsoft.com/office/drawing/2014/main" id="{412B09C7-D25E-DE71-449D-67C8C2BC0732}"/>
              </a:ext>
            </a:extLst>
          </p:cNvPr>
          <p:cNvSpPr>
            <a:spLocks noGrp="1"/>
          </p:cNvSpPr>
          <p:nvPr>
            <p:ph type="sldNum" sz="quarter" idx="12"/>
          </p:nvPr>
        </p:nvSpPr>
        <p:spPr/>
        <p:txBody>
          <a:bodyPr/>
          <a:lstStyle/>
          <a:p>
            <a:fld id="{99A20822-4A49-4D36-86E3-300BA48D3F00}" type="slidenum">
              <a:rPr lang="en-US" smtClean="0"/>
              <a:pPr/>
              <a:t>54</a:t>
            </a:fld>
            <a:endParaRPr lang="en-US"/>
          </a:p>
        </p:txBody>
      </p:sp>
      <p:sp>
        <p:nvSpPr>
          <p:cNvPr id="7" name="Title 6">
            <a:extLst>
              <a:ext uri="{FF2B5EF4-FFF2-40B4-BE49-F238E27FC236}">
                <a16:creationId xmlns:a16="http://schemas.microsoft.com/office/drawing/2014/main" id="{3F5DE48D-4B56-28C2-5867-6E1EF634801F}"/>
              </a:ext>
            </a:extLst>
          </p:cNvPr>
          <p:cNvSpPr>
            <a:spLocks noGrp="1"/>
          </p:cNvSpPr>
          <p:nvPr>
            <p:ph type="title"/>
          </p:nvPr>
        </p:nvSpPr>
        <p:spPr/>
        <p:txBody>
          <a:bodyPr/>
          <a:lstStyle/>
          <a:p>
            <a:r>
              <a:rPr lang="en-US"/>
              <a:t>Mid-Series Pulse Check Survey</a:t>
            </a:r>
          </a:p>
        </p:txBody>
      </p:sp>
      <p:pic>
        <p:nvPicPr>
          <p:cNvPr id="35" name="Content Placeholder 34">
            <a:extLst>
              <a:ext uri="{FF2B5EF4-FFF2-40B4-BE49-F238E27FC236}">
                <a16:creationId xmlns:a16="http://schemas.microsoft.com/office/drawing/2014/main" id="{1D49BA9A-B9AE-2691-05B9-AC63F401C321}"/>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26612" y="1958779"/>
            <a:ext cx="2940442" cy="2940442"/>
          </a:xfrm>
          <a:prstGeom prst="rect">
            <a:avLst/>
          </a:prstGeom>
          <a:ln>
            <a:noFill/>
          </a:ln>
        </p:spPr>
      </p:pic>
    </p:spTree>
    <p:extLst>
      <p:ext uri="{BB962C8B-B14F-4D97-AF65-F5344CB8AC3E}">
        <p14:creationId xmlns:p14="http://schemas.microsoft.com/office/powerpoint/2010/main" val="1959567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0680-D4E0-8F76-487B-CDCE48243486}"/>
              </a:ext>
            </a:extLst>
          </p:cNvPr>
          <p:cNvSpPr>
            <a:spLocks noGrp="1"/>
          </p:cNvSpPr>
          <p:nvPr>
            <p:ph type="title"/>
          </p:nvPr>
        </p:nvSpPr>
        <p:spPr/>
        <p:txBody>
          <a:bodyPr/>
          <a:lstStyle/>
          <a:p>
            <a:r>
              <a:rPr lang="en-US"/>
              <a:t>Certificate Requirements</a:t>
            </a:r>
          </a:p>
        </p:txBody>
      </p:sp>
      <p:sp>
        <p:nvSpPr>
          <p:cNvPr id="3" name="Content Placeholder 2">
            <a:extLst>
              <a:ext uri="{FF2B5EF4-FFF2-40B4-BE49-F238E27FC236}">
                <a16:creationId xmlns:a16="http://schemas.microsoft.com/office/drawing/2014/main" id="{EA240396-100B-5EB4-CA99-6FBAA53DDED3}"/>
              </a:ext>
            </a:extLst>
          </p:cNvPr>
          <p:cNvSpPr>
            <a:spLocks noGrp="1"/>
          </p:cNvSpPr>
          <p:nvPr>
            <p:ph idx="1"/>
          </p:nvPr>
        </p:nvSpPr>
        <p:spPr/>
        <p:txBody>
          <a:bodyPr/>
          <a:lstStyle/>
          <a:p>
            <a:r>
              <a:rPr lang="en-US"/>
              <a:t>Participants who complete the following criteria will receive a certificate:</a:t>
            </a:r>
          </a:p>
          <a:p>
            <a:pPr lvl="1"/>
            <a:r>
              <a:rPr lang="en-US"/>
              <a:t>Attend 75% or more of </a:t>
            </a:r>
            <a:r>
              <a:rPr lang="en-US" b="1"/>
              <a:t>each</a:t>
            </a:r>
            <a:r>
              <a:rPr lang="en-US"/>
              <a:t> session.</a:t>
            </a:r>
          </a:p>
          <a:p>
            <a:pPr lvl="1"/>
            <a:r>
              <a:rPr lang="en-US"/>
              <a:t>Complete the independent activity by submitting the </a:t>
            </a:r>
            <a:r>
              <a:rPr lang="en-US">
                <a:hlinkClick r:id="rId3"/>
              </a:rPr>
              <a:t>Microsoft Form</a:t>
            </a:r>
            <a:r>
              <a:rPr lang="en-US"/>
              <a:t>.</a:t>
            </a:r>
          </a:p>
          <a:p>
            <a:pPr lvl="1"/>
            <a:r>
              <a:rPr lang="en-US"/>
              <a:t>Complete the learning block evaluation at the end of the next session.</a:t>
            </a:r>
          </a:p>
          <a:p>
            <a:pPr marL="0" indent="0">
              <a:buNone/>
            </a:pPr>
            <a:endParaRPr lang="en-US"/>
          </a:p>
        </p:txBody>
      </p:sp>
      <p:sp>
        <p:nvSpPr>
          <p:cNvPr id="4" name="Slide Number Placeholder 3">
            <a:extLst>
              <a:ext uri="{FF2B5EF4-FFF2-40B4-BE49-F238E27FC236}">
                <a16:creationId xmlns:a16="http://schemas.microsoft.com/office/drawing/2014/main" id="{88D86BF3-A4EA-5942-2935-E02FA2E8A0C4}"/>
              </a:ext>
            </a:extLst>
          </p:cNvPr>
          <p:cNvSpPr>
            <a:spLocks noGrp="1"/>
          </p:cNvSpPr>
          <p:nvPr>
            <p:ph type="sldNum" sz="quarter" idx="12"/>
          </p:nvPr>
        </p:nvSpPr>
        <p:spPr/>
        <p:txBody>
          <a:bodyPr/>
          <a:lstStyle/>
          <a:p>
            <a:fld id="{48F63A3B-78C7-47BE-AE5E-E10140E04643}" type="slidenum">
              <a:rPr lang="en-US" smtClean="0"/>
              <a:t>55</a:t>
            </a:fld>
            <a:endParaRPr lang="en-US"/>
          </a:p>
        </p:txBody>
      </p:sp>
    </p:spTree>
    <p:extLst>
      <p:ext uri="{BB962C8B-B14F-4D97-AF65-F5344CB8AC3E}">
        <p14:creationId xmlns:p14="http://schemas.microsoft.com/office/powerpoint/2010/main" val="1304497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939D7F-71EE-4CFC-826E-3BD2DBA5B0F1}"/>
              </a:ext>
            </a:extLst>
          </p:cNvPr>
          <p:cNvSpPr>
            <a:spLocks noGrp="1"/>
          </p:cNvSpPr>
          <p:nvPr>
            <p:ph type="title"/>
          </p:nvPr>
        </p:nvSpPr>
        <p:spPr>
          <a:xfrm>
            <a:off x="396240" y="0"/>
            <a:ext cx="11399520" cy="1107996"/>
          </a:xfrm>
        </p:spPr>
        <p:txBody>
          <a:bodyPr anchor="b">
            <a:normAutofit/>
          </a:bodyPr>
          <a:lstStyle/>
          <a:p>
            <a:r>
              <a:rPr lang="en-US"/>
              <a:t>What is on your mind? </a:t>
            </a:r>
          </a:p>
        </p:txBody>
      </p:sp>
      <p:pic>
        <p:nvPicPr>
          <p:cNvPr id="11" name="Content Placeholder 10">
            <a:extLst>
              <a:ext uri="{FF2B5EF4-FFF2-40B4-BE49-F238E27FC236}">
                <a16:creationId xmlns:a16="http://schemas.microsoft.com/office/drawing/2014/main" id="{C5918B1F-8A5F-7A60-B897-BD685865DF11}"/>
              </a:ext>
              <a:ext uri="{C183D7F6-B498-43B3-948B-1728B52AA6E4}">
                <adec:decorative xmlns:adec="http://schemas.microsoft.com/office/drawing/2017/decorative" val="1"/>
              </a:ext>
            </a:extLst>
          </p:cNvPr>
          <p:cNvPicPr>
            <a:picLocks noGrp="1" noChangeAspect="1"/>
          </p:cNvPicPr>
          <p:nvPr>
            <p:ph idx="1"/>
          </p:nvPr>
        </p:nvPicPr>
        <p:blipFill>
          <a:blip r:embed="rId3"/>
          <a:srcRect l="899" t="18065" r="-1026" b="26613"/>
          <a:stretch/>
        </p:blipFill>
        <p:spPr>
          <a:xfrm>
            <a:off x="2511651" y="1726811"/>
            <a:ext cx="7152823" cy="3952065"/>
          </a:xfrm>
          <a:noFill/>
        </p:spPr>
      </p:pic>
      <p:sp>
        <p:nvSpPr>
          <p:cNvPr id="4" name="Slide Number Placeholder 3">
            <a:extLst>
              <a:ext uri="{FF2B5EF4-FFF2-40B4-BE49-F238E27FC236}">
                <a16:creationId xmlns:a16="http://schemas.microsoft.com/office/drawing/2014/main" id="{98860F2B-DCFE-43A5-9E00-5564FA1281CF}"/>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56</a:t>
            </a:fld>
            <a:endParaRPr lang="en-US"/>
          </a:p>
        </p:txBody>
      </p:sp>
    </p:spTree>
    <p:extLst>
      <p:ext uri="{BB962C8B-B14F-4D97-AF65-F5344CB8AC3E}">
        <p14:creationId xmlns:p14="http://schemas.microsoft.com/office/powerpoint/2010/main" val="1780551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3A3F-9159-23B2-A86E-5B9CF8473C35}"/>
              </a:ext>
            </a:extLst>
          </p:cNvPr>
          <p:cNvSpPr>
            <a:spLocks noGrp="1"/>
          </p:cNvSpPr>
          <p:nvPr>
            <p:ph type="title"/>
          </p:nvPr>
        </p:nvSpPr>
        <p:spPr/>
        <p:txBody>
          <a:bodyPr/>
          <a:lstStyle/>
          <a:p>
            <a:r>
              <a:rPr lang="en-US"/>
              <a:t>Connect With the Lead IDEA Center </a:t>
            </a:r>
          </a:p>
        </p:txBody>
      </p:sp>
      <p:sp>
        <p:nvSpPr>
          <p:cNvPr id="5" name="Slide Number Placeholder 4">
            <a:extLst>
              <a:ext uri="{FF2B5EF4-FFF2-40B4-BE49-F238E27FC236}">
                <a16:creationId xmlns:a16="http://schemas.microsoft.com/office/drawing/2014/main" id="{3E227B29-AEAB-F543-0722-5119F35D4C0A}"/>
              </a:ext>
            </a:extLst>
          </p:cNvPr>
          <p:cNvSpPr>
            <a:spLocks noGrp="1"/>
          </p:cNvSpPr>
          <p:nvPr>
            <p:ph type="sldNum" sz="quarter" idx="14"/>
          </p:nvPr>
        </p:nvSpPr>
        <p:spPr/>
        <p:txBody>
          <a:bodyPr/>
          <a:lstStyle/>
          <a:p>
            <a:fld id="{99A20822-4A49-4D36-86E3-300BA48D3F00}" type="slidenum">
              <a:rPr lang="en-US" smtClean="0"/>
              <a:pPr/>
              <a:t>57</a:t>
            </a:fld>
            <a:endParaRPr lang="en-US"/>
          </a:p>
        </p:txBody>
      </p:sp>
      <p:sp>
        <p:nvSpPr>
          <p:cNvPr id="8" name="Rectangle: Rounded Corners 7">
            <a:extLst>
              <a:ext uri="{FF2B5EF4-FFF2-40B4-BE49-F238E27FC236}">
                <a16:creationId xmlns:a16="http://schemas.microsoft.com/office/drawing/2014/main" id="{D0F51B65-AF01-B77E-1C50-698A9F359245}"/>
              </a:ext>
              <a:ext uri="{C183D7F6-B498-43B3-948B-1728B52AA6E4}">
                <adec:decorative xmlns:adec="http://schemas.microsoft.com/office/drawing/2017/decorative" val="1"/>
              </a:ext>
            </a:extLst>
          </p:cNvPr>
          <p:cNvSpPr/>
          <p:nvPr/>
        </p:nvSpPr>
        <p:spPr>
          <a:xfrm>
            <a:off x="396240" y="1439747"/>
            <a:ext cx="11430000" cy="4389142"/>
          </a:xfrm>
          <a:prstGeom prst="roundRect">
            <a:avLst>
              <a:gd name="adj" fmla="val 844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F48B1389-96B5-6714-612D-4E74610BAE82}"/>
              </a:ext>
            </a:extLst>
          </p:cNvPr>
          <p:cNvSpPr txBox="1">
            <a:spLocks/>
          </p:cNvSpPr>
          <p:nvPr/>
        </p:nvSpPr>
        <p:spPr>
          <a:xfrm>
            <a:off x="1269597" y="1448148"/>
            <a:ext cx="2847877" cy="818534"/>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a:lstStyle>
          <a:p>
            <a:pPr algn="ctr"/>
            <a:r>
              <a:rPr lang="en-US" sz="2000"/>
              <a:t>Visit Our Website: </a:t>
            </a:r>
          </a:p>
          <a:p>
            <a:pPr algn="ctr"/>
            <a:r>
              <a:rPr lang="en-US" sz="2000">
                <a:hlinkClick r:id="rId3"/>
              </a:rPr>
              <a:t>https://lead-idea.org</a:t>
            </a:r>
            <a:r>
              <a:rPr lang="en-US" sz="2000"/>
              <a:t> </a:t>
            </a:r>
          </a:p>
        </p:txBody>
      </p:sp>
      <p:pic>
        <p:nvPicPr>
          <p:cNvPr id="3" name="Picture 2">
            <a:extLst>
              <a:ext uri="{FF2B5EF4-FFF2-40B4-BE49-F238E27FC236}">
                <a16:creationId xmlns:a16="http://schemas.microsoft.com/office/drawing/2014/main" id="{05AEF7F8-F6B1-60A3-BD23-6D96C8E8471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060" y="2482309"/>
            <a:ext cx="3130952" cy="3130952"/>
          </a:xfrm>
          <a:prstGeom prst="rect">
            <a:avLst/>
          </a:prstGeom>
          <a:solidFill>
            <a:srgbClr val="EAF3FA"/>
          </a:solidFill>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7EB71E8-4DC7-0B9F-6763-F60B0EDC427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6051" y="1448148"/>
            <a:ext cx="6652730" cy="420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1450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F0C9-EDB7-BB20-9448-F6CFE33B2ED3}"/>
              </a:ext>
            </a:extLst>
          </p:cNvPr>
          <p:cNvSpPr>
            <a:spLocks noGrp="1"/>
          </p:cNvSpPr>
          <p:nvPr>
            <p:ph type="title"/>
          </p:nvPr>
        </p:nvSpPr>
        <p:spPr>
          <a:xfrm>
            <a:off x="396240" y="313573"/>
            <a:ext cx="11399520" cy="1107996"/>
          </a:xfrm>
        </p:spPr>
        <p:txBody>
          <a:bodyPr/>
          <a:lstStyle/>
          <a:p>
            <a:r>
              <a:rPr lang="en-US" sz="3400">
                <a:ea typeface="Open Sans"/>
              </a:rPr>
              <a:t>Stay Up to Date on All Lead IDEA Center Happenings</a:t>
            </a:r>
            <a:br>
              <a:rPr lang="en-US" sz="3400">
                <a:ea typeface="Open Sans"/>
              </a:rPr>
            </a:br>
            <a:endParaRPr lang="en-US" sz="3400">
              <a:ea typeface="Open Sans"/>
            </a:endParaRPr>
          </a:p>
        </p:txBody>
      </p:sp>
      <p:sp>
        <p:nvSpPr>
          <p:cNvPr id="4" name="Slide Number Placeholder 3">
            <a:extLst>
              <a:ext uri="{FF2B5EF4-FFF2-40B4-BE49-F238E27FC236}">
                <a16:creationId xmlns:a16="http://schemas.microsoft.com/office/drawing/2014/main" id="{DDF5A079-48DF-9A48-5929-629C9C6219F5}"/>
              </a:ext>
            </a:extLst>
          </p:cNvPr>
          <p:cNvSpPr>
            <a:spLocks noGrp="1"/>
          </p:cNvSpPr>
          <p:nvPr>
            <p:ph type="sldNum" sz="quarter" idx="18"/>
          </p:nvPr>
        </p:nvSpPr>
        <p:spPr/>
        <p:txBody>
          <a:bodyPr/>
          <a:lstStyle/>
          <a:p>
            <a:fld id="{99A20822-4A49-4D36-86E3-300BA48D3F00}" type="slidenum">
              <a:rPr lang="en-US" smtClean="0"/>
              <a:pPr/>
              <a:t>58</a:t>
            </a:fld>
            <a:endParaRPr lang="en-US"/>
          </a:p>
        </p:txBody>
      </p:sp>
      <p:sp>
        <p:nvSpPr>
          <p:cNvPr id="5" name="Text Placeholder 4">
            <a:extLst>
              <a:ext uri="{FF2B5EF4-FFF2-40B4-BE49-F238E27FC236}">
                <a16:creationId xmlns:a16="http://schemas.microsoft.com/office/drawing/2014/main" id="{0AD39491-5231-1BAC-8F76-D8DE4D20F4E9}"/>
              </a:ext>
            </a:extLst>
          </p:cNvPr>
          <p:cNvSpPr>
            <a:spLocks noGrp="1"/>
          </p:cNvSpPr>
          <p:nvPr>
            <p:ph type="body" sz="quarter" idx="16"/>
          </p:nvPr>
        </p:nvSpPr>
        <p:spPr/>
        <p:txBody>
          <a:bodyPr/>
          <a:lstStyle/>
          <a:p>
            <a:endParaRPr lang="en-US"/>
          </a:p>
        </p:txBody>
      </p:sp>
      <p:sp>
        <p:nvSpPr>
          <p:cNvPr id="9" name="Rectangle: Rounded Corners 8">
            <a:extLst>
              <a:ext uri="{FF2B5EF4-FFF2-40B4-BE49-F238E27FC236}">
                <a16:creationId xmlns:a16="http://schemas.microsoft.com/office/drawing/2014/main" id="{6807E385-DFA6-7ACF-8B04-1C94FE2CB9CD}"/>
              </a:ext>
              <a:ext uri="{C183D7F6-B498-43B3-948B-1728B52AA6E4}">
                <adec:decorative xmlns:adec="http://schemas.microsoft.com/office/drawing/2017/decorative" val="1"/>
              </a:ext>
            </a:extLst>
          </p:cNvPr>
          <p:cNvSpPr/>
          <p:nvPr/>
        </p:nvSpPr>
        <p:spPr>
          <a:xfrm>
            <a:off x="394227" y="1237023"/>
            <a:ext cx="5086132" cy="4523819"/>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4BEB0065-0D90-ED39-25DF-451C6D7CBAAA}"/>
              </a:ext>
            </a:extLst>
          </p:cNvPr>
          <p:cNvSpPr txBox="1"/>
          <p:nvPr/>
        </p:nvSpPr>
        <p:spPr>
          <a:xfrm>
            <a:off x="383896" y="1624390"/>
            <a:ext cx="5086223" cy="461665"/>
          </a:xfrm>
          <a:prstGeom prst="rect">
            <a:avLst/>
          </a:prstGeom>
          <a:noFill/>
        </p:spPr>
        <p:txBody>
          <a:bodyPr wrap="square" lIns="91440" tIns="45720" rIns="91440" bIns="45720" rtlCol="0" anchor="t">
            <a:spAutoFit/>
          </a:bodyPr>
          <a:lstStyle/>
          <a:p>
            <a:pPr algn="ctr"/>
            <a:r>
              <a:rPr lang="en-US" sz="2400" b="1">
                <a:solidFill>
                  <a:schemeClr val="accent2"/>
                </a:solidFill>
                <a:latin typeface="+mj-lt"/>
                <a:ea typeface="+mj-ea"/>
                <a:cs typeface="Calibri"/>
              </a:rPr>
              <a:t>Subscribe to our newsletter:</a:t>
            </a:r>
          </a:p>
        </p:txBody>
      </p:sp>
      <p:sp>
        <p:nvSpPr>
          <p:cNvPr id="14" name="TextBox 13">
            <a:extLst>
              <a:ext uri="{FF2B5EF4-FFF2-40B4-BE49-F238E27FC236}">
                <a16:creationId xmlns:a16="http://schemas.microsoft.com/office/drawing/2014/main" id="{02AD0C40-898E-D92C-5673-2CF6BCCFF579}"/>
              </a:ext>
            </a:extLst>
          </p:cNvPr>
          <p:cNvSpPr txBox="1"/>
          <p:nvPr/>
        </p:nvSpPr>
        <p:spPr>
          <a:xfrm>
            <a:off x="5819465" y="1625324"/>
            <a:ext cx="5515365" cy="461665"/>
          </a:xfrm>
          <a:prstGeom prst="rect">
            <a:avLst/>
          </a:prstGeom>
          <a:noFill/>
        </p:spPr>
        <p:txBody>
          <a:bodyPr wrap="square" lIns="91440" tIns="45720" rIns="91440" bIns="45720" rtlCol="0" anchor="t">
            <a:spAutoFit/>
          </a:bodyPr>
          <a:lstStyle/>
          <a:p>
            <a:r>
              <a:rPr lang="en-US" sz="2400" b="1">
                <a:solidFill>
                  <a:schemeClr val="accent2"/>
                </a:solidFill>
              </a:rPr>
              <a:t>Follow us on social media:</a:t>
            </a:r>
            <a:endParaRPr lang="en-US" sz="2400" b="1">
              <a:solidFill>
                <a:schemeClr val="accent2"/>
              </a:solidFill>
              <a:ea typeface="Open Sans"/>
              <a:cs typeface="Open Sans"/>
            </a:endParaRPr>
          </a:p>
        </p:txBody>
      </p:sp>
      <p:sp>
        <p:nvSpPr>
          <p:cNvPr id="16" name="TextBox 15">
            <a:extLst>
              <a:ext uri="{FF2B5EF4-FFF2-40B4-BE49-F238E27FC236}">
                <a16:creationId xmlns:a16="http://schemas.microsoft.com/office/drawing/2014/main" id="{44FE3B54-840A-FBF4-AF46-43F68E3192D1}"/>
              </a:ext>
            </a:extLst>
          </p:cNvPr>
          <p:cNvSpPr txBox="1"/>
          <p:nvPr/>
        </p:nvSpPr>
        <p:spPr>
          <a:xfrm>
            <a:off x="6674635" y="2396500"/>
            <a:ext cx="5515365" cy="461665"/>
          </a:xfrm>
          <a:prstGeom prst="rect">
            <a:avLst/>
          </a:prstGeom>
          <a:noFill/>
        </p:spPr>
        <p:txBody>
          <a:bodyPr wrap="square" lIns="91440" tIns="45720" rIns="91440" bIns="45720" rtlCol="0" anchor="t">
            <a:spAutoFit/>
          </a:bodyPr>
          <a:lstStyle/>
          <a:p>
            <a:r>
              <a:rPr lang="en-US" sz="2400" b="1"/>
              <a:t>@leadideacenter</a:t>
            </a:r>
            <a:endParaRPr lang="en-US"/>
          </a:p>
        </p:txBody>
      </p:sp>
      <p:pic>
        <p:nvPicPr>
          <p:cNvPr id="18" name="Picture 17">
            <a:extLst>
              <a:ext uri="{FF2B5EF4-FFF2-40B4-BE49-F238E27FC236}">
                <a16:creationId xmlns:a16="http://schemas.microsoft.com/office/drawing/2014/main" id="{05B8EC8A-D7E4-4110-76C9-ECEAE37A3A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1011" y="3117897"/>
            <a:ext cx="714375" cy="571501"/>
          </a:xfrm>
          <a:prstGeom prst="rect">
            <a:avLst/>
          </a:prstGeom>
        </p:spPr>
      </p:pic>
      <p:sp>
        <p:nvSpPr>
          <p:cNvPr id="19" name="TextBox 18">
            <a:extLst>
              <a:ext uri="{FF2B5EF4-FFF2-40B4-BE49-F238E27FC236}">
                <a16:creationId xmlns:a16="http://schemas.microsoft.com/office/drawing/2014/main" id="{E0133D16-4AE1-B88E-9F2D-07276E09224A}"/>
              </a:ext>
            </a:extLst>
          </p:cNvPr>
          <p:cNvSpPr txBox="1"/>
          <p:nvPr/>
        </p:nvSpPr>
        <p:spPr>
          <a:xfrm>
            <a:off x="6674635" y="3169233"/>
            <a:ext cx="5515365" cy="461665"/>
          </a:xfrm>
          <a:prstGeom prst="rect">
            <a:avLst/>
          </a:prstGeom>
          <a:noFill/>
        </p:spPr>
        <p:txBody>
          <a:bodyPr wrap="square" lIns="91440" tIns="45720" rIns="91440" bIns="45720" rtlCol="0" anchor="t">
            <a:spAutoFit/>
          </a:bodyPr>
          <a:lstStyle/>
          <a:p>
            <a:r>
              <a:rPr lang="en-US" sz="2400" b="1"/>
              <a:t>@Lead IDEA Center</a:t>
            </a:r>
            <a:endParaRPr lang="en-US"/>
          </a:p>
        </p:txBody>
      </p:sp>
      <p:pic>
        <p:nvPicPr>
          <p:cNvPr id="20" name="Picture 19">
            <a:extLst>
              <a:ext uri="{FF2B5EF4-FFF2-40B4-BE49-F238E27FC236}">
                <a16:creationId xmlns:a16="http://schemas.microsoft.com/office/drawing/2014/main" id="{EB4E00BC-07C9-2DBD-D499-47082AE058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4027" y="2357238"/>
            <a:ext cx="558086" cy="547354"/>
          </a:xfrm>
          <a:prstGeom prst="rect">
            <a:avLst/>
          </a:prstGeom>
        </p:spPr>
      </p:pic>
      <p:pic>
        <p:nvPicPr>
          <p:cNvPr id="21" name="Picture 20">
            <a:extLst>
              <a:ext uri="{FF2B5EF4-FFF2-40B4-BE49-F238E27FC236}">
                <a16:creationId xmlns:a16="http://schemas.microsoft.com/office/drawing/2014/main" id="{B9EFAC93-ACB7-F069-FF7F-63A9EFA329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90671" y="2378702"/>
            <a:ext cx="1737081" cy="2618705"/>
          </a:xfrm>
          <a:prstGeom prst="rect">
            <a:avLst/>
          </a:prstGeom>
        </p:spPr>
      </p:pic>
      <p:pic>
        <p:nvPicPr>
          <p:cNvPr id="3" name="Picture 2">
            <a:extLst>
              <a:ext uri="{FF2B5EF4-FFF2-40B4-BE49-F238E27FC236}">
                <a16:creationId xmlns:a16="http://schemas.microsoft.com/office/drawing/2014/main" id="{C63E326E-8983-DEE9-A9C1-678D022F7FC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18012" y="2537355"/>
            <a:ext cx="2811888" cy="2779692"/>
          </a:xfrm>
          <a:prstGeom prst="rect">
            <a:avLst/>
          </a:prstGeom>
          <a:solidFill>
            <a:srgbClr val="EAF3FA"/>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8599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a:xfrm>
            <a:off x="4257896" y="5905500"/>
            <a:ext cx="7553104" cy="731339"/>
          </a:xfrm>
        </p:spPr>
        <p:txBody>
          <a:bodyPr/>
          <a:lstStyle/>
          <a:p>
            <a:r>
              <a:rPr lang="en-US" sz="900">
                <a:solidFill>
                  <a:srgbClr val="333333"/>
                </a:solidFill>
                <a:effectLst/>
                <a:ea typeface="Calibri" panose="020F0502020204030204" pitchFamily="34" charset="0"/>
              </a:rPr>
              <a:t>This material was produced under the U.S. Department of Education, Office of Special Education Programs, Award No. H325Z230007. David Emenheiser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p>
          <a:p>
            <a:pPr algn="r"/>
            <a:r>
              <a:rPr lang="en-US">
                <a:solidFill>
                  <a:srgbClr val="333333"/>
                </a:solidFill>
                <a:ea typeface="Calibri" panose="020F0502020204030204" pitchFamily="34" charset="0"/>
              </a:rPr>
              <a:t>30057_04/26</a:t>
            </a:r>
            <a:endParaRPr lang="en-US"/>
          </a:p>
        </p:txBody>
      </p:sp>
      <p:sp>
        <p:nvSpPr>
          <p:cNvPr id="5" name="Title 4">
            <a:extLst>
              <a:ext uri="{FF2B5EF4-FFF2-40B4-BE49-F238E27FC236}">
                <a16:creationId xmlns:a16="http://schemas.microsoft.com/office/drawing/2014/main" id="{7288F71F-09AF-488D-8143-189BB8D3AAA3}"/>
              </a:ext>
            </a:extLst>
          </p:cNvPr>
          <p:cNvSpPr>
            <a:spLocks noGrp="1"/>
          </p:cNvSpPr>
          <p:nvPr>
            <p:ph type="ctrTitle"/>
          </p:nvPr>
        </p:nvSpPr>
        <p:spPr/>
        <p:txBody>
          <a:bodyPr/>
          <a:lstStyle/>
          <a:p>
            <a:r>
              <a:rPr lang="en-US"/>
              <a:t>Contact Us</a:t>
            </a:r>
          </a:p>
        </p:txBody>
      </p:sp>
      <p:sp>
        <p:nvSpPr>
          <p:cNvPr id="7" name="Text Placeholder 5">
            <a:extLst>
              <a:ext uri="{FF2B5EF4-FFF2-40B4-BE49-F238E27FC236}">
                <a16:creationId xmlns:a16="http://schemas.microsoft.com/office/drawing/2014/main" id="{F5ACF687-67D8-AF40-775C-8CF516A15734}"/>
              </a:ext>
            </a:extLst>
          </p:cNvPr>
          <p:cNvSpPr txBox="1">
            <a:spLocks/>
          </p:cNvSpPr>
          <p:nvPr/>
        </p:nvSpPr>
        <p:spPr>
          <a:xfrm>
            <a:off x="380999" y="1012164"/>
            <a:ext cx="7343503" cy="2416835"/>
          </a:xfrm>
          <a:prstGeom prst="rect">
            <a:avLst/>
          </a:prstGeom>
          <a:ln>
            <a:noFill/>
          </a:ln>
        </p:spPr>
        <p:txBody>
          <a:bodyPr vert="horz" lIns="0" tIns="0" rIns="0" bIns="0" rtlCol="0">
            <a:normAutofit/>
          </a:bodyPr>
          <a:lstStyle>
            <a:lvl1pPr marL="0" marR="0" indent="0" algn="l"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600" b="0" i="0" kern="1200">
                <a:solidFill>
                  <a:schemeClr val="tx2"/>
                </a:solidFill>
                <a:latin typeface="+mn-lt"/>
                <a:ea typeface="Calibri"/>
                <a:cs typeface="Calibri"/>
              </a:defRPr>
            </a:lvl1pPr>
            <a:lvl2pPr marL="320040" marR="0" indent="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None/>
              <a:tabLst/>
              <a:defRPr sz="1800" b="0" i="0" kern="1200">
                <a:solidFill>
                  <a:schemeClr val="tx2"/>
                </a:solidFill>
                <a:latin typeface="+mn-lt"/>
                <a:ea typeface="Calibri"/>
                <a:cs typeface="Calibri"/>
              </a:defRPr>
            </a:lvl2pPr>
            <a:lvl3pPr marL="685800" marR="0" indent="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None/>
              <a:tabLst/>
              <a:defRPr sz="1800" b="0" i="0" kern="1200">
                <a:solidFill>
                  <a:schemeClr val="tx2"/>
                </a:solidFill>
                <a:latin typeface="+mn-lt"/>
                <a:ea typeface="Calibri"/>
                <a:cs typeface="Calibri"/>
              </a:defRPr>
            </a:lvl3pPr>
            <a:lvl4pPr marL="1005840" marR="0" indent="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None/>
              <a:tabLst/>
              <a:defRPr sz="1800" b="0" i="0" kern="1200">
                <a:solidFill>
                  <a:schemeClr val="tx2"/>
                </a:solidFill>
                <a:latin typeface="+mn-lt"/>
                <a:ea typeface="Calibri"/>
                <a:cs typeface="Calibri"/>
              </a:defRPr>
            </a:lvl4pPr>
            <a:lvl5pPr marL="1325880" marR="0" indent="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None/>
              <a:tabLst/>
              <a:defRPr sz="1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a:t>XXX-XXX-XXXX</a:t>
            </a:r>
          </a:p>
          <a:p>
            <a:pPr lvl="0"/>
            <a:r>
              <a:rPr lang="en-US">
                <a:hlinkClick r:id="rId3"/>
              </a:rPr>
              <a:t>LeadIDEA@air.org</a:t>
            </a:r>
            <a:r>
              <a:rPr lang="en-US"/>
              <a:t> </a:t>
            </a:r>
          </a:p>
          <a:p>
            <a:pPr lvl="0"/>
            <a:endParaRPr lang="en-US"/>
          </a:p>
          <a:p>
            <a:r>
              <a:rPr lang="en-US"/>
              <a:t>1400 Crystal Drive, 10th Floor</a:t>
            </a:r>
          </a:p>
          <a:p>
            <a:r>
              <a:rPr lang="en-US"/>
              <a:t>Arlington, VA 22202-3289</a:t>
            </a:r>
          </a:p>
          <a:p>
            <a:pPr lvl="0"/>
            <a:r>
              <a:rPr lang="en-US"/>
              <a:t>202.403.5000</a:t>
            </a:r>
          </a:p>
          <a:p>
            <a:pPr lvl="0"/>
            <a:r>
              <a:rPr lang="en-US">
                <a:hlinkClick r:id="rId4"/>
              </a:rPr>
              <a:t>https://www.air.org/centers/lead-idea-center</a:t>
            </a:r>
            <a:endParaRPr lang="en-US"/>
          </a:p>
        </p:txBody>
      </p:sp>
    </p:spTree>
    <p:extLst>
      <p:ext uri="{BB962C8B-B14F-4D97-AF65-F5344CB8AC3E}">
        <p14:creationId xmlns:p14="http://schemas.microsoft.com/office/powerpoint/2010/main" val="395756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7E41-6739-D75A-3221-B9E990354B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0AAE36-6DFF-F227-A5DA-2D3386020FC7}"/>
              </a:ext>
            </a:extLst>
          </p:cNvPr>
          <p:cNvSpPr>
            <a:spLocks noGrp="1"/>
          </p:cNvSpPr>
          <p:nvPr>
            <p:ph type="title"/>
          </p:nvPr>
        </p:nvSpPr>
        <p:spPr/>
        <p:txBody>
          <a:bodyPr/>
          <a:lstStyle/>
          <a:p>
            <a:r>
              <a:rPr lang="en-US"/>
              <a:t>Today's Norms</a:t>
            </a:r>
          </a:p>
        </p:txBody>
      </p:sp>
      <p:sp>
        <p:nvSpPr>
          <p:cNvPr id="8" name="Content Placeholder 7">
            <a:extLst>
              <a:ext uri="{FF2B5EF4-FFF2-40B4-BE49-F238E27FC236}">
                <a16:creationId xmlns:a16="http://schemas.microsoft.com/office/drawing/2014/main" id="{13A4FF18-02B6-E358-74AD-7B27502966F5}"/>
              </a:ext>
            </a:extLst>
          </p:cNvPr>
          <p:cNvSpPr>
            <a:spLocks noGrp="1"/>
          </p:cNvSpPr>
          <p:nvPr>
            <p:ph sz="quarter" idx="15"/>
          </p:nvPr>
        </p:nvSpPr>
        <p:spPr>
          <a:xfrm>
            <a:off x="381000" y="1280160"/>
            <a:ext cx="11399520" cy="4563291"/>
          </a:xfrm>
        </p:spPr>
        <p:txBody>
          <a:bodyPr>
            <a:noAutofit/>
          </a:bodyPr>
          <a:lstStyle/>
          <a:p>
            <a:pPr marL="342900" indent="-342900">
              <a:buFont typeface="Arial" panose="020B0604020202020204" pitchFamily="34" charset="0"/>
              <a:buChar char="•"/>
            </a:pPr>
            <a:r>
              <a:rPr lang="en-US" b="1">
                <a:solidFill>
                  <a:schemeClr val="accent2"/>
                </a:solidFill>
              </a:rPr>
              <a:t>Honor Strengths and Differences: </a:t>
            </a:r>
            <a:r>
              <a:rPr lang="en-US"/>
              <a:t>Recognize and value the experiences, perspectives, and expertise participants bring to the table.</a:t>
            </a:r>
          </a:p>
          <a:p>
            <a:pPr marL="342900" indent="-342900">
              <a:buFont typeface="Arial" panose="020B0604020202020204" pitchFamily="34" charset="0"/>
              <a:buChar char="•"/>
            </a:pPr>
            <a:r>
              <a:rPr lang="en-US" b="1">
                <a:solidFill>
                  <a:schemeClr val="accent2"/>
                </a:solidFill>
              </a:rPr>
              <a:t>Engage Actively and Respectfully: </a:t>
            </a:r>
            <a:r>
              <a:rPr lang="en-US"/>
              <a:t>Listen with intention, speak with purpose, and contribute constructively to foster a collaborative environment.</a:t>
            </a:r>
          </a:p>
          <a:p>
            <a:pPr marL="342900" indent="-342900">
              <a:buFont typeface="Arial" panose="020B0604020202020204" pitchFamily="34" charset="0"/>
              <a:buChar char="•"/>
            </a:pPr>
            <a:r>
              <a:rPr lang="en-US" b="1">
                <a:solidFill>
                  <a:schemeClr val="accent2"/>
                </a:solidFill>
              </a:rPr>
              <a:t>Assume Positive Intent: </a:t>
            </a:r>
            <a:r>
              <a:rPr lang="en-US"/>
              <a:t>Approach discussions with curiosity and compassion to promote a safe space for learning and sharing.</a:t>
            </a:r>
          </a:p>
          <a:p>
            <a:pPr marL="342900" indent="-342900">
              <a:buFont typeface="Arial" panose="020B0604020202020204" pitchFamily="34" charset="0"/>
              <a:buChar char="•"/>
            </a:pPr>
            <a:r>
              <a:rPr lang="en-US" b="1">
                <a:solidFill>
                  <a:schemeClr val="accent2"/>
                </a:solidFill>
              </a:rPr>
              <a:t>Stay Solution-Focused: </a:t>
            </a:r>
            <a:r>
              <a:rPr lang="en-US"/>
              <a:t>Prioritize actionable feedback and ideas that support continuous improvement of tools and understanding of the Individuals with Disabilities Education Act (IDEA).</a:t>
            </a:r>
          </a:p>
          <a:p>
            <a:pPr marL="342900" indent="-342900">
              <a:buFont typeface="Arial" panose="020B0604020202020204" pitchFamily="34" charset="0"/>
              <a:buChar char="•"/>
            </a:pPr>
            <a:r>
              <a:rPr lang="en-US" b="1">
                <a:solidFill>
                  <a:schemeClr val="accent2"/>
                </a:solidFill>
              </a:rPr>
              <a:t>Share the Mic: </a:t>
            </a:r>
            <a:r>
              <a:rPr lang="en-US"/>
              <a:t>Balance participation to ensure that all voices are heard </a:t>
            </a:r>
            <a:br>
              <a:rPr lang="en-US"/>
            </a:br>
            <a:r>
              <a:rPr lang="en-US"/>
              <a:t>and valued.</a:t>
            </a:r>
          </a:p>
        </p:txBody>
      </p:sp>
      <p:sp>
        <p:nvSpPr>
          <p:cNvPr id="5" name="Slide Number Placeholder 4">
            <a:extLst>
              <a:ext uri="{FF2B5EF4-FFF2-40B4-BE49-F238E27FC236}">
                <a16:creationId xmlns:a16="http://schemas.microsoft.com/office/drawing/2014/main" id="{E736BB99-0A52-E6EF-28CC-1E9182C5E176}"/>
              </a:ext>
            </a:extLst>
          </p:cNvPr>
          <p:cNvSpPr>
            <a:spLocks noGrp="1"/>
          </p:cNvSpPr>
          <p:nvPr>
            <p:ph type="sldNum" sz="quarter" idx="14"/>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76844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15DE-3760-A446-4B13-7CF8E3E0D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6A2F6-576C-FCDD-9C12-02C529A4917E}"/>
              </a:ext>
            </a:extLst>
          </p:cNvPr>
          <p:cNvSpPr>
            <a:spLocks noGrp="1"/>
          </p:cNvSpPr>
          <p:nvPr>
            <p:ph type="title"/>
          </p:nvPr>
        </p:nvSpPr>
        <p:spPr>
          <a:xfrm>
            <a:off x="396240" y="0"/>
            <a:ext cx="11399520" cy="1107996"/>
          </a:xfrm>
        </p:spPr>
        <p:txBody>
          <a:bodyPr anchor="b">
            <a:normAutofit/>
          </a:bodyPr>
          <a:lstStyle/>
          <a:p>
            <a:r>
              <a:rPr lang="en-US"/>
              <a:t>Solution-Based Learning Series Timeline</a:t>
            </a:r>
          </a:p>
        </p:txBody>
      </p:sp>
      <p:sp>
        <p:nvSpPr>
          <p:cNvPr id="5" name="Slide Number Placeholder 4">
            <a:extLst>
              <a:ext uri="{FF2B5EF4-FFF2-40B4-BE49-F238E27FC236}">
                <a16:creationId xmlns:a16="http://schemas.microsoft.com/office/drawing/2014/main" id="{3B6DA444-E5F5-99DC-87F8-FC41ABA26ECC}"/>
              </a:ext>
            </a:extLst>
          </p:cNvPr>
          <p:cNvSpPr>
            <a:spLocks noGrp="1"/>
          </p:cNvSpPr>
          <p:nvPr>
            <p:ph type="sldNum" sz="quarter" idx="14"/>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7</a:t>
            </a:fld>
            <a:endParaRPr lang="en-US"/>
          </a:p>
        </p:txBody>
      </p:sp>
      <p:graphicFrame>
        <p:nvGraphicFramePr>
          <p:cNvPr id="7" name="Table 6">
            <a:extLst>
              <a:ext uri="{FF2B5EF4-FFF2-40B4-BE49-F238E27FC236}">
                <a16:creationId xmlns:a16="http://schemas.microsoft.com/office/drawing/2014/main" id="{0A301E8A-85B4-091C-C03A-D74B29ADD948}"/>
              </a:ext>
            </a:extLst>
          </p:cNvPr>
          <p:cNvGraphicFramePr>
            <a:graphicFrameLocks noGrp="1"/>
          </p:cNvGraphicFramePr>
          <p:nvPr>
            <p:extLst>
              <p:ext uri="{D42A27DB-BD31-4B8C-83A1-F6EECF244321}">
                <p14:modId xmlns:p14="http://schemas.microsoft.com/office/powerpoint/2010/main" val="1799369820"/>
              </p:ext>
            </p:extLst>
          </p:nvPr>
        </p:nvGraphicFramePr>
        <p:xfrm>
          <a:off x="869141" y="1530712"/>
          <a:ext cx="10502669" cy="3031433"/>
        </p:xfrm>
        <a:graphic>
          <a:graphicData uri="http://schemas.openxmlformats.org/drawingml/2006/table">
            <a:tbl>
              <a:tblPr firstRow="1" firstCol="1" bandRow="1">
                <a:tableStyleId>{31832965-C026-47F6-861E-5072A00C4E13}</a:tableStyleId>
              </a:tblPr>
              <a:tblGrid>
                <a:gridCol w="4429390">
                  <a:extLst>
                    <a:ext uri="{9D8B030D-6E8A-4147-A177-3AD203B41FA5}">
                      <a16:colId xmlns:a16="http://schemas.microsoft.com/office/drawing/2014/main" val="881569308"/>
                    </a:ext>
                  </a:extLst>
                </a:gridCol>
                <a:gridCol w="1817164">
                  <a:extLst>
                    <a:ext uri="{9D8B030D-6E8A-4147-A177-3AD203B41FA5}">
                      <a16:colId xmlns:a16="http://schemas.microsoft.com/office/drawing/2014/main" val="3463988015"/>
                    </a:ext>
                  </a:extLst>
                </a:gridCol>
                <a:gridCol w="4256115">
                  <a:extLst>
                    <a:ext uri="{9D8B030D-6E8A-4147-A177-3AD203B41FA5}">
                      <a16:colId xmlns:a16="http://schemas.microsoft.com/office/drawing/2014/main" val="1945105657"/>
                    </a:ext>
                  </a:extLst>
                </a:gridCol>
              </a:tblGrid>
              <a:tr h="747362">
                <a:tc>
                  <a:txBody>
                    <a:bodyPr/>
                    <a:lstStyle/>
                    <a:p>
                      <a:pPr marL="0" marR="0" lvl="0" algn="ctr">
                        <a:buNone/>
                      </a:pPr>
                      <a:r>
                        <a:rPr lang="en-US" sz="2000" b="1" u="none" strike="noStrike" kern="100">
                          <a:solidFill>
                            <a:schemeClr val="bg1"/>
                          </a:solidFill>
                          <a:effectLst/>
                        </a:rPr>
                        <a:t>April 9, 2026</a:t>
                      </a:r>
                      <a:endParaRPr lang="en-US"/>
                    </a:p>
                  </a:txBody>
                  <a:tcPr marL="118060" marR="118060" marT="59030" marB="59030" anchor="ctr">
                    <a:lnR w="12700" cap="flat" cmpd="sng" algn="ctr">
                      <a:solidFill>
                        <a:schemeClr val="accent1"/>
                      </a:solidFill>
                      <a:prstDash val="solid"/>
                      <a:round/>
                      <a:headEnd type="none" w="med" len="med"/>
                      <a:tailEnd type="none" w="med" len="med"/>
                    </a:lnR>
                  </a:tcPr>
                </a:tc>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en-US" sz="1900" b="1" u="none" strike="noStrike">
                        <a:solidFill>
                          <a:schemeClr val="tx1"/>
                        </a:solidFill>
                        <a:effectLst/>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1" u="none" strike="noStrike">
                          <a:solidFill>
                            <a:schemeClr val="tx1"/>
                          </a:solidFill>
                          <a:effectLst/>
                        </a:rPr>
                        <a:t>Independent Work</a:t>
                      </a:r>
                    </a:p>
                    <a:p>
                      <a:pPr marL="0" marR="0" algn="ctr" fontAlgn="ctr"/>
                      <a:endParaRPr lang="en-US" sz="19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marL="0" marR="0" lvl="0" algn="ctr">
                        <a:buNone/>
                      </a:pPr>
                      <a:r>
                        <a:rPr lang="en-US" sz="2000" b="1" u="none" strike="noStrike" kern="100">
                          <a:solidFill>
                            <a:schemeClr val="bg1"/>
                          </a:solidFill>
                          <a:effectLst/>
                        </a:rPr>
                        <a:t>April 23, 2026</a:t>
                      </a:r>
                      <a:endParaRPr lang="en-US"/>
                    </a:p>
                  </a:txBody>
                  <a:tcPr marL="14757" marR="14757" marT="14757" marB="14757"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04136776"/>
                  </a:ext>
                </a:extLst>
              </a:tr>
              <a:tr h="718211">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u="none" strike="noStrike" kern="100">
                          <a:solidFill>
                            <a:schemeClr val="tx1"/>
                          </a:solidFill>
                          <a:effectLst/>
                        </a:rPr>
                        <a:t>Virtual Session</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nchor="ctr"/>
                </a:tc>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u="none" strike="noStrike" kern="100">
                          <a:solidFill>
                            <a:schemeClr val="tx1"/>
                          </a:solidFill>
                          <a:effectLst/>
                        </a:rPr>
                        <a:t>Virtual Session</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4757" marR="14757" marT="14757" marB="14757"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202170759"/>
                  </a:ext>
                </a:extLst>
              </a:tr>
              <a:tr h="1217957">
                <a:tc>
                  <a:txBody>
                    <a:bodyPr/>
                    <a:lstStyle/>
                    <a:p>
                      <a:pPr marL="0" marR="0" algn="ctr" fontAlgn="ctr"/>
                      <a:endParaRPr lang="en-US" sz="1900" b="0" u="none" strike="noStrike">
                        <a:solidFill>
                          <a:schemeClr val="tx1"/>
                        </a:solidFill>
                        <a:effectLst/>
                      </a:endParaRPr>
                    </a:p>
                    <a:p>
                      <a:pPr marL="0" marR="0" algn="ctr" fontAlgn="ctr"/>
                      <a:r>
                        <a:rPr lang="en-US" sz="1900" b="1" u="none" strike="noStrike">
                          <a:solidFill>
                            <a:schemeClr val="tx1"/>
                          </a:solidFill>
                          <a:effectLst/>
                        </a:rPr>
                        <a:t>Knowledge Development Session </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i="0" u="none" strike="noStrike">
                          <a:solidFill>
                            <a:schemeClr val="tx1"/>
                          </a:solidFill>
                          <a:effectLst/>
                          <a:latin typeface="+mj-lt"/>
                          <a:cs typeface="Arial" panose="020B0604020202020204" pitchFamily="34" charset="0"/>
                        </a:rPr>
                        <a:t>75 minutes</a:t>
                      </a:r>
                    </a:p>
                    <a:p>
                      <a:pPr marL="0" marR="0" algn="ctr" fontAlgn="ctr"/>
                      <a:endParaRPr lang="en-US" sz="1900" b="0" u="none" strike="noStrike" kern="100">
                        <a:solidFill>
                          <a:schemeClr val="tx1"/>
                        </a:solidFill>
                        <a:effectLst/>
                      </a:endParaRPr>
                    </a:p>
                    <a:p>
                      <a:pPr marL="0" marR="0" algn="ctr" fontAlgn="ctr"/>
                      <a:r>
                        <a:rPr lang="en-US" sz="1900" b="0" u="none" strike="noStrike" kern="100">
                          <a:solidFill>
                            <a:schemeClr val="tx1"/>
                          </a:solidFill>
                          <a:effectLst/>
                        </a:rPr>
                        <a:t>6:00–7:15 p.m. ET</a:t>
                      </a:r>
                      <a:endParaRPr lang="en-US" sz="1900" b="0" i="0" u="none" strike="noStrike">
                        <a:solidFill>
                          <a:schemeClr val="tx1"/>
                        </a:solidFill>
                        <a:effectLst/>
                        <a:latin typeface="Arial" panose="020B0604020202020204" pitchFamily="34" charset="0"/>
                        <a:cs typeface="Arial" panose="020B0604020202020204" pitchFamily="34" charset="0"/>
                      </a:endParaRPr>
                    </a:p>
                  </a:txBody>
                  <a:tcPr marL="118060" marR="118060" marT="59030" marB="59030"/>
                </a:tc>
                <a:tc vMerge="1">
                  <a:txBody>
                    <a:bodyPr/>
                    <a:lstStyle/>
                    <a:p>
                      <a:endParaRPr/>
                    </a:p>
                  </a:txBody>
                  <a:tcPr marL="118060" marR="118060" marT="59030" marB="59030"/>
                </a:tc>
                <a:tc>
                  <a:txBody>
                    <a:bodyPr/>
                    <a:lstStyle/>
                    <a:p>
                      <a:pPr marL="0" marR="0" algn="ctr" fontAlgn="ctr"/>
                      <a:endParaRPr lang="en-US" sz="1900" b="1" u="none" strike="noStrike" kern="100" dirty="0">
                        <a:solidFill>
                          <a:schemeClr val="tx1"/>
                        </a:solidFill>
                        <a:effectLst/>
                      </a:endParaRPr>
                    </a:p>
                    <a:p>
                      <a:pPr marL="0" marR="0" algn="ctr" fontAlgn="ctr"/>
                      <a:r>
                        <a:rPr lang="en-US" sz="1900" b="1" u="none" strike="noStrike" dirty="0">
                          <a:solidFill>
                            <a:schemeClr val="tx1"/>
                          </a:solidFill>
                          <a:effectLst/>
                        </a:rPr>
                        <a:t>Reflection Session</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u="none" strike="noStrike" dirty="0">
                          <a:solidFill>
                            <a:schemeClr val="tx1"/>
                          </a:solidFill>
                          <a:effectLst/>
                        </a:rPr>
                        <a:t>60 minutes</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u="none" strike="noStrike" dirty="0">
                          <a:solidFill>
                            <a:schemeClr val="tx1"/>
                          </a:solidFill>
                          <a:effectLst/>
                        </a:rPr>
                        <a:t> </a:t>
                      </a:r>
                      <a:endParaRPr lang="en-US" sz="1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n-US" sz="1900" b="0" u="none" strike="noStrike" kern="100" dirty="0">
                          <a:solidFill>
                            <a:schemeClr val="tx1"/>
                          </a:solidFill>
                          <a:effectLst/>
                        </a:rPr>
                        <a:t>6:00–7:00 p.m. ET</a:t>
                      </a:r>
                      <a:endParaRPr lang="en-US" sz="1900" b="0" i="0" u="none" strike="noStrike" dirty="0">
                        <a:solidFill>
                          <a:schemeClr val="tx1"/>
                        </a:solidFill>
                        <a:effectLst/>
                        <a:latin typeface="Arial" panose="020B0604020202020204" pitchFamily="34" charset="0"/>
                        <a:cs typeface="Arial" panose="020B0604020202020204" pitchFamily="34" charset="0"/>
                      </a:endParaRPr>
                    </a:p>
                  </a:txBody>
                  <a:tcPr marL="14757" marR="14757" marT="14757" marB="14757">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09232638"/>
                  </a:ext>
                </a:extLst>
              </a:tr>
            </a:tbl>
          </a:graphicData>
        </a:graphic>
      </p:graphicFrame>
    </p:spTree>
    <p:extLst>
      <p:ext uri="{BB962C8B-B14F-4D97-AF65-F5344CB8AC3E}">
        <p14:creationId xmlns:p14="http://schemas.microsoft.com/office/powerpoint/2010/main" val="217129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23D01-011C-0C63-3C42-F8B7369B719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0C6B9D-9674-8D59-916A-A829A7A6F6F4}"/>
              </a:ext>
            </a:extLst>
          </p:cNvPr>
          <p:cNvSpPr/>
          <p:nvPr/>
        </p:nvSpPr>
        <p:spPr>
          <a:xfrm>
            <a:off x="380999" y="355007"/>
            <a:ext cx="11484255" cy="5550494"/>
          </a:xfrm>
          <a:prstGeom prst="roundRect">
            <a:avLst>
              <a:gd name="adj" fmla="val 912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r>
              <a:rPr lang="en-US" sz="3200" b="1">
                <a:solidFill>
                  <a:schemeClr val="bg2">
                    <a:lumMod val="25000"/>
                  </a:schemeClr>
                </a:solidFill>
                <a:latin typeface="+mj-lt"/>
                <a:ea typeface="Open Sans" panose="020B0606030504020204" pitchFamily="34" charset="0"/>
                <a:cs typeface="Open Sans" panose="020B0606030504020204" pitchFamily="34" charset="0"/>
              </a:rPr>
              <a:t>By the end of this learning series, participants will be able to:</a:t>
            </a:r>
          </a:p>
          <a:p>
            <a:pPr marL="342900" indent="-342900">
              <a:spcAft>
                <a:spcPts val="600"/>
              </a:spcAft>
              <a:buFont typeface="Arial"/>
              <a:buChar char="•"/>
            </a:pPr>
            <a:r>
              <a:rPr lang="en-US" sz="2400">
                <a:solidFill>
                  <a:schemeClr val="tx2"/>
                </a:solidFill>
                <a:ea typeface="Calibri"/>
                <a:cs typeface="Calibri"/>
              </a:rPr>
              <a:t>Clarify principals' legal responsibilities when serving as or supporting the local educational agency (LEA) representative under IDEA. </a:t>
            </a:r>
          </a:p>
          <a:p>
            <a:pPr marL="342900" indent="-342900">
              <a:spcAft>
                <a:spcPts val="600"/>
              </a:spcAft>
              <a:buFont typeface="Arial"/>
              <a:buChar char="•"/>
            </a:pPr>
            <a:r>
              <a:rPr lang="en-US" sz="2400">
                <a:solidFill>
                  <a:schemeClr val="tx2"/>
                </a:solidFill>
                <a:ea typeface="Calibri"/>
                <a:cs typeface="Calibri"/>
              </a:rPr>
              <a:t>Reflect on current leadership practices related to participation in individualized education program (IEP) meetings.</a:t>
            </a:r>
          </a:p>
          <a:p>
            <a:pPr marL="342900" indent="-342900">
              <a:spcAft>
                <a:spcPts val="600"/>
              </a:spcAft>
              <a:buFont typeface="Arial"/>
              <a:buChar char="•"/>
            </a:pPr>
            <a:r>
              <a:rPr lang="en-US" sz="2400">
                <a:solidFill>
                  <a:schemeClr val="tx2"/>
                </a:solidFill>
                <a:ea typeface="Calibri"/>
                <a:cs typeface="Calibri"/>
              </a:rPr>
              <a:t>Identify common leadership challenges and decision-making pitfalls that occur during IEP meetings.</a:t>
            </a:r>
          </a:p>
          <a:p>
            <a:pPr marL="342900" indent="-342900">
              <a:spcAft>
                <a:spcPts val="600"/>
              </a:spcAft>
              <a:buFont typeface="Arial"/>
              <a:buChar char="•"/>
            </a:pPr>
            <a:r>
              <a:rPr lang="en-US" sz="2400">
                <a:solidFill>
                  <a:schemeClr val="tx2"/>
                </a:solidFill>
                <a:ea typeface="Calibri"/>
                <a:cs typeface="Calibri"/>
              </a:rPr>
              <a:t>Develop and demonstrate leadership strategies that support effective LEA participation and high-quality IEP development.</a:t>
            </a:r>
          </a:p>
          <a:p>
            <a:pPr marL="285750" indent="-285750">
              <a:spcAft>
                <a:spcPts val="1200"/>
              </a:spcAft>
              <a:buFont typeface="Arial" panose="020B0604020202020204" pitchFamily="34" charset="0"/>
              <a:buChar char="•"/>
            </a:pPr>
            <a:endParaRPr lang="en-US" sz="2300">
              <a:solidFill>
                <a:schemeClr val="bg2">
                  <a:lumMod val="25000"/>
                </a:schemeClr>
              </a:solidFill>
              <a:ea typeface="Open Sans"/>
              <a:cs typeface="Open Sans"/>
            </a:endParaRPr>
          </a:p>
        </p:txBody>
      </p:sp>
      <p:sp>
        <p:nvSpPr>
          <p:cNvPr id="5" name="Slide Number Placeholder 4">
            <a:extLst>
              <a:ext uri="{FF2B5EF4-FFF2-40B4-BE49-F238E27FC236}">
                <a16:creationId xmlns:a16="http://schemas.microsoft.com/office/drawing/2014/main" id="{5973F787-B4A6-D5D1-9E5B-708D26CB3142}"/>
              </a:ext>
            </a:extLst>
          </p:cNvPr>
          <p:cNvSpPr>
            <a:spLocks noGrp="1"/>
          </p:cNvSpPr>
          <p:nvPr>
            <p:ph type="sldNum" sz="quarter" idx="14"/>
          </p:nvPr>
        </p:nvSpPr>
        <p:spPr/>
        <p:txBody>
          <a:bodyPr/>
          <a:lstStyle/>
          <a:p>
            <a:fld id="{99A20822-4A49-4D36-86E3-300BA48D3F00}" type="slidenum">
              <a:rPr lang="en-US" smtClean="0"/>
              <a:pPr/>
              <a:t>8</a:t>
            </a:fld>
            <a:endParaRPr lang="en-US"/>
          </a:p>
        </p:txBody>
      </p:sp>
      <p:sp>
        <p:nvSpPr>
          <p:cNvPr id="2" name="Title 1" hidden="1">
            <a:extLst>
              <a:ext uri="{FF2B5EF4-FFF2-40B4-BE49-F238E27FC236}">
                <a16:creationId xmlns:a16="http://schemas.microsoft.com/office/drawing/2014/main" id="{68C71B45-EF73-62FC-D10F-7D83B4F69B74}"/>
              </a:ext>
            </a:extLst>
          </p:cNvPr>
          <p:cNvSpPr>
            <a:spLocks noGrp="1"/>
          </p:cNvSpPr>
          <p:nvPr>
            <p:ph type="title"/>
          </p:nvPr>
        </p:nvSpPr>
        <p:spPr/>
        <p:txBody>
          <a:bodyPr/>
          <a:lstStyle/>
          <a:p>
            <a:r>
              <a:rPr lang="en-US"/>
              <a:t>Goal</a:t>
            </a:r>
          </a:p>
        </p:txBody>
      </p:sp>
    </p:spTree>
    <p:extLst>
      <p:ext uri="{BB962C8B-B14F-4D97-AF65-F5344CB8AC3E}">
        <p14:creationId xmlns:p14="http://schemas.microsoft.com/office/powerpoint/2010/main" val="191676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hand holding a plant">
            <a:extLst>
              <a:ext uri="{FF2B5EF4-FFF2-40B4-BE49-F238E27FC236}">
                <a16:creationId xmlns:a16="http://schemas.microsoft.com/office/drawing/2014/main" id="{AA9F82EB-7665-E33E-EA4B-C7A204EFB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2546349"/>
            <a:ext cx="2019301" cy="2019302"/>
          </a:xfrm>
          <a:prstGeom prst="rect">
            <a:avLst/>
          </a:prstGeom>
        </p:spPr>
      </p:pic>
      <p:sp>
        <p:nvSpPr>
          <p:cNvPr id="2" name="Title 1"/>
          <p:cNvSpPr>
            <a:spLocks noGrp="1"/>
          </p:cNvSpPr>
          <p:nvPr>
            <p:ph type="title"/>
          </p:nvPr>
        </p:nvSpPr>
        <p:spPr>
          <a:xfrm>
            <a:off x="381000" y="0"/>
            <a:ext cx="11414760" cy="1107996"/>
          </a:xfrm>
        </p:spPr>
        <p:txBody>
          <a:bodyPr/>
          <a:lstStyle/>
          <a:p>
            <a:r>
              <a:rPr lang="en-US"/>
              <a:t>Who Are We? The Lead IDEA Center</a:t>
            </a:r>
          </a:p>
        </p:txBody>
      </p:sp>
      <p:sp>
        <p:nvSpPr>
          <p:cNvPr id="10" name="Content Placeholder 9"/>
          <p:cNvSpPr>
            <a:spLocks noGrp="1"/>
          </p:cNvSpPr>
          <p:nvPr>
            <p:ph sz="half" idx="1"/>
          </p:nvPr>
        </p:nvSpPr>
        <p:spPr>
          <a:xfrm>
            <a:off x="381000" y="1280161"/>
            <a:ext cx="11686674" cy="1246472"/>
          </a:xfrm>
        </p:spPr>
        <p:txBody>
          <a:bodyPr>
            <a:normAutofit/>
          </a:bodyPr>
          <a:lstStyle/>
          <a:p>
            <a:pPr marL="0" indent="0" algn="ctr">
              <a:buNone/>
            </a:pPr>
            <a:r>
              <a:rPr lang="en-US" sz="2400"/>
              <a:t>We work with leaders to improve systems serving children</a:t>
            </a:r>
            <a:br>
              <a:rPr lang="en-US" sz="2400"/>
            </a:br>
            <a:r>
              <a:rPr lang="en-US" sz="2400"/>
              <a:t>with disabilities and their families through effective implementation of </a:t>
            </a:r>
            <a:br>
              <a:rPr lang="en-US" sz="2400"/>
            </a:br>
            <a:r>
              <a:rPr lang="en-US" sz="2400"/>
              <a:t>the Individuals with Disabilities Education Act (IDEA). </a:t>
            </a:r>
          </a:p>
        </p:txBody>
      </p:sp>
      <p:sp>
        <p:nvSpPr>
          <p:cNvPr id="3" name="Slide Number">
            <a:extLst>
              <a:ext uri="{FF2B5EF4-FFF2-40B4-BE49-F238E27FC236}">
                <a16:creationId xmlns:a16="http://schemas.microsoft.com/office/drawing/2014/main" id="{CC4FAB9E-4A64-C156-AB45-D55748B00BC0}"/>
              </a:ext>
            </a:extLst>
          </p:cNvPr>
          <p:cNvSpPr txBox="1">
            <a:spLocks/>
          </p:cNvSpPr>
          <p:nvPr/>
        </p:nvSpPr>
        <p:spPr>
          <a:xfrm>
            <a:off x="11643561"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9</a:t>
            </a:fld>
            <a:endParaRPr lang="en-US"/>
          </a:p>
        </p:txBody>
      </p:sp>
      <p:sp>
        <p:nvSpPr>
          <p:cNvPr id="6" name="Freeform: Shape 5">
            <a:extLst>
              <a:ext uri="{FF2B5EF4-FFF2-40B4-BE49-F238E27FC236}">
                <a16:creationId xmlns:a16="http://schemas.microsoft.com/office/drawing/2014/main" id="{B92A3A7F-7E00-C814-CE6C-267F6087E603}"/>
              </a:ext>
            </a:extLst>
          </p:cNvPr>
          <p:cNvSpPr/>
          <p:nvPr/>
        </p:nvSpPr>
        <p:spPr>
          <a:xfrm>
            <a:off x="2338908" y="4422731"/>
            <a:ext cx="2348120" cy="871152"/>
          </a:xfrm>
          <a:custGeom>
            <a:avLst/>
            <a:gdLst>
              <a:gd name="connsiteX0" fmla="*/ 0 w 2348120"/>
              <a:gd name="connsiteY0" fmla="*/ 0 h 871152"/>
              <a:gd name="connsiteX1" fmla="*/ 2348120 w 2348120"/>
              <a:gd name="connsiteY1" fmla="*/ 0 h 871152"/>
              <a:gd name="connsiteX2" fmla="*/ 2348120 w 2348120"/>
              <a:gd name="connsiteY2" fmla="*/ 871152 h 871152"/>
              <a:gd name="connsiteX3" fmla="*/ 0 w 2348120"/>
              <a:gd name="connsiteY3" fmla="*/ 871152 h 871152"/>
              <a:gd name="connsiteX4" fmla="*/ 0 w 2348120"/>
              <a:gd name="connsiteY4" fmla="*/ 0 h 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20" h="871152">
                <a:moveTo>
                  <a:pt x="0" y="0"/>
                </a:moveTo>
                <a:lnTo>
                  <a:pt x="2348120" y="0"/>
                </a:lnTo>
                <a:lnTo>
                  <a:pt x="2348120" y="871152"/>
                </a:lnTo>
                <a:lnTo>
                  <a:pt x="0" y="871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tx2"/>
                </a:solidFill>
              </a:rPr>
              <a:t>Knowledge Advancement</a:t>
            </a:r>
          </a:p>
        </p:txBody>
      </p:sp>
      <p:sp>
        <p:nvSpPr>
          <p:cNvPr id="8" name="Freeform: Shape 7">
            <a:extLst>
              <a:ext uri="{FF2B5EF4-FFF2-40B4-BE49-F238E27FC236}">
                <a16:creationId xmlns:a16="http://schemas.microsoft.com/office/drawing/2014/main" id="{ADD9A563-113C-C59C-339D-B4373245081B}"/>
              </a:ext>
            </a:extLst>
          </p:cNvPr>
          <p:cNvSpPr/>
          <p:nvPr/>
        </p:nvSpPr>
        <p:spPr>
          <a:xfrm>
            <a:off x="4921939" y="4422731"/>
            <a:ext cx="2348120" cy="871152"/>
          </a:xfrm>
          <a:custGeom>
            <a:avLst/>
            <a:gdLst>
              <a:gd name="connsiteX0" fmla="*/ 0 w 2348120"/>
              <a:gd name="connsiteY0" fmla="*/ 0 h 871152"/>
              <a:gd name="connsiteX1" fmla="*/ 2348120 w 2348120"/>
              <a:gd name="connsiteY1" fmla="*/ 0 h 871152"/>
              <a:gd name="connsiteX2" fmla="*/ 2348120 w 2348120"/>
              <a:gd name="connsiteY2" fmla="*/ 871152 h 871152"/>
              <a:gd name="connsiteX3" fmla="*/ 0 w 2348120"/>
              <a:gd name="connsiteY3" fmla="*/ 871152 h 871152"/>
              <a:gd name="connsiteX4" fmla="*/ 0 w 2348120"/>
              <a:gd name="connsiteY4" fmla="*/ 0 h 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20" h="871152">
                <a:moveTo>
                  <a:pt x="0" y="0"/>
                </a:moveTo>
                <a:lnTo>
                  <a:pt x="2348120" y="0"/>
                </a:lnTo>
                <a:lnTo>
                  <a:pt x="2348120" y="871152"/>
                </a:lnTo>
                <a:lnTo>
                  <a:pt x="0" y="871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tx2"/>
                </a:solidFill>
              </a:rPr>
              <a:t>Capacity Building</a:t>
            </a:r>
          </a:p>
        </p:txBody>
      </p:sp>
      <p:sp>
        <p:nvSpPr>
          <p:cNvPr id="11" name="Freeform: Shape 10">
            <a:extLst>
              <a:ext uri="{FF2B5EF4-FFF2-40B4-BE49-F238E27FC236}">
                <a16:creationId xmlns:a16="http://schemas.microsoft.com/office/drawing/2014/main" id="{19AB746E-E5B1-CEDF-0DE6-F4AB26D3017F}"/>
              </a:ext>
            </a:extLst>
          </p:cNvPr>
          <p:cNvSpPr/>
          <p:nvPr/>
        </p:nvSpPr>
        <p:spPr>
          <a:xfrm>
            <a:off x="7781701" y="4422731"/>
            <a:ext cx="2348120" cy="871152"/>
          </a:xfrm>
          <a:custGeom>
            <a:avLst/>
            <a:gdLst>
              <a:gd name="connsiteX0" fmla="*/ 0 w 2348120"/>
              <a:gd name="connsiteY0" fmla="*/ 0 h 871152"/>
              <a:gd name="connsiteX1" fmla="*/ 2348120 w 2348120"/>
              <a:gd name="connsiteY1" fmla="*/ 0 h 871152"/>
              <a:gd name="connsiteX2" fmla="*/ 2348120 w 2348120"/>
              <a:gd name="connsiteY2" fmla="*/ 871152 h 871152"/>
              <a:gd name="connsiteX3" fmla="*/ 0 w 2348120"/>
              <a:gd name="connsiteY3" fmla="*/ 871152 h 871152"/>
              <a:gd name="connsiteX4" fmla="*/ 0 w 2348120"/>
              <a:gd name="connsiteY4" fmla="*/ 0 h 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20" h="871152">
                <a:moveTo>
                  <a:pt x="0" y="0"/>
                </a:moveTo>
                <a:lnTo>
                  <a:pt x="2348120" y="0"/>
                </a:lnTo>
                <a:lnTo>
                  <a:pt x="2348120" y="871152"/>
                </a:lnTo>
                <a:lnTo>
                  <a:pt x="0" y="871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tx2"/>
                </a:solidFill>
              </a:rPr>
              <a:t>Infrastructure Development</a:t>
            </a:r>
          </a:p>
        </p:txBody>
      </p:sp>
      <p:sp>
        <p:nvSpPr>
          <p:cNvPr id="13" name="TextBox 12">
            <a:extLst>
              <a:ext uri="{FF2B5EF4-FFF2-40B4-BE49-F238E27FC236}">
                <a16:creationId xmlns:a16="http://schemas.microsoft.com/office/drawing/2014/main" id="{B71B68C0-4087-7ED3-900E-C2D1C730F421}"/>
              </a:ext>
            </a:extLst>
          </p:cNvPr>
          <p:cNvSpPr txBox="1"/>
          <p:nvPr/>
        </p:nvSpPr>
        <p:spPr>
          <a:xfrm>
            <a:off x="1798015" y="5462507"/>
            <a:ext cx="8580729" cy="369332"/>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Open Sans"/>
                <a:ea typeface="+mn-ea"/>
                <a:cs typeface="+mn-cs"/>
              </a:rPr>
              <a:t>Partnership, Local Collaboration, Innovation, Continuous Improvement</a:t>
            </a:r>
          </a:p>
        </p:txBody>
      </p:sp>
      <p:sp>
        <p:nvSpPr>
          <p:cNvPr id="4" name="Slide Number Placeholder 3">
            <a:extLst>
              <a:ext uri="{FF2B5EF4-FFF2-40B4-BE49-F238E27FC236}">
                <a16:creationId xmlns:a16="http://schemas.microsoft.com/office/drawing/2014/main" id="{00024C44-CDBD-20AA-3F42-766279679DC8}"/>
              </a:ext>
            </a:extLst>
          </p:cNvPr>
          <p:cNvSpPr>
            <a:spLocks noGrp="1"/>
          </p:cNvSpPr>
          <p:nvPr>
            <p:ph type="sldNum" sz="quarter" idx="12"/>
          </p:nvPr>
        </p:nvSpPr>
        <p:spPr/>
        <p:txBody>
          <a:bodyPr/>
          <a:lstStyle/>
          <a:p>
            <a:fld id="{BABF4E83-61DB-418F-A99F-17BC9BB58EF6}" type="slidenum">
              <a:rPr lang="en-US" smtClean="0"/>
              <a:t>9</a:t>
            </a:fld>
            <a:endParaRPr lang="en-US"/>
          </a:p>
        </p:txBody>
      </p:sp>
      <p:pic>
        <p:nvPicPr>
          <p:cNvPr id="15" name="Picture 14" descr="A green hands in a circle&#10;&#10;">
            <a:extLst>
              <a:ext uri="{FF2B5EF4-FFF2-40B4-BE49-F238E27FC236}">
                <a16:creationId xmlns:a16="http://schemas.microsoft.com/office/drawing/2014/main" id="{8F709A49-C61E-9A88-C7F8-2A39890543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9266" y="2387600"/>
            <a:ext cx="2357967" cy="2336800"/>
          </a:xfrm>
          <a:prstGeom prst="rect">
            <a:avLst/>
          </a:prstGeom>
        </p:spPr>
      </p:pic>
      <p:pic>
        <p:nvPicPr>
          <p:cNvPr id="5" name="Picture 4" descr="A group of people with a light bulb above them&#10;&#10;">
            <a:extLst>
              <a:ext uri="{FF2B5EF4-FFF2-40B4-BE49-F238E27FC236}">
                <a16:creationId xmlns:a16="http://schemas.microsoft.com/office/drawing/2014/main" id="{C33B86E5-D20E-FAEC-7FC9-573C7952E3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72109" y="2615141"/>
            <a:ext cx="1881717" cy="1881717"/>
          </a:xfrm>
          <a:prstGeom prst="rect">
            <a:avLst/>
          </a:prstGeom>
        </p:spPr>
      </p:pic>
    </p:spTree>
    <p:extLst>
      <p:ext uri="{BB962C8B-B14F-4D97-AF65-F5344CB8AC3E}">
        <p14:creationId xmlns:p14="http://schemas.microsoft.com/office/powerpoint/2010/main" val="672852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9.0.7022"/>
  <p:tag name="SLIDO_EVENT_SECTION_UUID" val="8aa5b0d9-e711-40d9-8114-1a84d6f94fda"/>
  <p:tag name="SLIDO_EVENT_UUID" val="f614a935-e3f8-4e6f-a6a3-f5343cf05082"/>
  <p:tag name="SLIDO_PRESENTATION_ID" val="5b7a992c-6c51-45ca-b51c-715976254896"/>
</p:tagLst>
</file>

<file path=ppt/theme/theme1.xml><?xml version="1.0" encoding="utf-8"?>
<a:theme xmlns:a="http://schemas.openxmlformats.org/drawingml/2006/main" name="PROGRESS Center">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FB5E07C-D002-4E3B-88D3-27F35F68E335}" vid="{C430B23D-4958-4302-97EB-566B87420699}"/>
    </a:ext>
  </a:extLst>
</a:theme>
</file>

<file path=ppt/theme/theme2.xml><?xml version="1.0" encoding="utf-8"?>
<a:theme xmlns:a="http://schemas.openxmlformats.org/drawingml/2006/main" name="1_PROGRESS Center">
  <a:themeElements>
    <a:clrScheme name="Lead IDEA Center-PRINT">
      <a:dk1>
        <a:srgbClr val="343F49"/>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23975-Lead-IDEA-Center-Widescreen-PPT-template-Rev-032524.pptx" id="{CF80EFCE-BB2F-4694-BF32-11A61AEA50DF}" vid="{2D96CE2D-B374-42B3-99B5-60A95832873E}"/>
    </a:ext>
  </a:extLst>
</a:theme>
</file>

<file path=ppt/theme/theme3.xml><?xml version="1.0" encoding="utf-8"?>
<a:theme xmlns:a="http://schemas.openxmlformats.org/drawingml/2006/main" name="2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4.xml><?xml version="1.0" encoding="utf-8"?>
<a:theme xmlns:a="http://schemas.openxmlformats.org/drawingml/2006/main" name="Office Theme">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908EE476DFA949ADC50D6667EE310E" ma:contentTypeVersion="" ma:contentTypeDescription="Create a new document." ma:contentTypeScope="" ma:versionID="72219f287dd564682bdba757568d8d07">
  <xsd:schema xmlns:xsd="http://www.w3.org/2001/XMLSchema" xmlns:xs="http://www.w3.org/2001/XMLSchema" xmlns:p="http://schemas.microsoft.com/office/2006/metadata/properties" xmlns:ns2="522f4305-35ec-47cd-b325-49d3aeea17a1" xmlns:ns3="4e19a5c6-be22-4928-9113-0381b8899962" xmlns:ns4="b8759a14-0f36-467b-89bb-6221a083b0fc" targetNamespace="http://schemas.microsoft.com/office/2006/metadata/properties" ma:root="true" ma:fieldsID="3733bd3820b718fcfe5448aa8fc91a26" ns2:_="" ns3:_="" ns4:_="">
    <xsd:import namespace="522f4305-35ec-47cd-b325-49d3aeea17a1"/>
    <xsd:import namespace="4e19a5c6-be22-4928-9113-0381b8899962"/>
    <xsd:import namespace="b8759a14-0f36-467b-89bb-6221a083b0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f4305-35ec-47cd-b325-49d3aeea1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9a5c6-be22-4928-9113-0381b88999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759a14-0f36-467b-89bb-6221a083b0f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0a7f5ae-f627-4195-acdb-56615c0bbd96}" ma:internalName="TaxCatchAll" ma:showField="CatchAllData" ma:web="b8759a14-0f36-467b-89bb-6221a083b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759a14-0f36-467b-89bb-6221a083b0fc" xsi:nil="true"/>
    <lcf76f155ced4ddcb4097134ff3c332f xmlns="522f4305-35ec-47cd-b325-49d3aeea17a1">
      <Terms xmlns="http://schemas.microsoft.com/office/infopath/2007/PartnerControls"/>
    </lcf76f155ced4ddcb4097134ff3c332f>
    <SharedWithUsers xmlns="4e19a5c6-be22-4928-9113-0381b8899962">
      <UserInfo>
        <DisplayName>Evans, Sara</DisplayName>
        <AccountId>13639</AccountId>
        <AccountType/>
      </UserInfo>
      <UserInfo>
        <DisplayName>Slanda, Dena</DisplayName>
        <AccountId>15429</AccountId>
        <AccountType/>
      </UserInfo>
      <UserInfo>
        <DisplayName>Basile, Jenna</DisplayName>
        <AccountId>14302</AccountId>
        <AccountType/>
      </UserInfo>
      <UserInfo>
        <DisplayName>Holdheide, Lynn</DisplayName>
        <AccountId>1563</AccountId>
        <AccountType/>
      </UserInfo>
      <UserInfo>
        <DisplayName>Foley, Abby</DisplayName>
        <AccountId>1516</AccountId>
        <AccountType/>
      </UserInfo>
      <UserInfo>
        <DisplayName>Jackson, Stephanie</DisplayName>
        <AccountId>3835</AccountId>
        <AccountType/>
      </UserInfo>
      <UserInfo>
        <DisplayName>Davis, Timara</DisplayName>
        <AccountId>3995</AccountId>
        <AccountType/>
      </UserInfo>
    </SharedWithUsers>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2D2F8494-9AFB-4298-8029-736F8B03231D}">
  <ds:schemaRefs>
    <ds:schemaRef ds:uri="4e19a5c6-be22-4928-9113-0381b8899962"/>
    <ds:schemaRef ds:uri="522f4305-35ec-47cd-b325-49d3aeea17a1"/>
    <ds:schemaRef ds:uri="b8759a14-0f36-467b-89bb-6221a083b0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EAC94F-0CB7-47E2-B1CC-A0F105248E94}">
  <ds:schemaRefs>
    <ds:schemaRef ds:uri="b8759a14-0f36-467b-89bb-6221a083b0fc"/>
    <ds:schemaRef ds:uri="http://schemas.microsoft.com/office/2006/metadata/properties"/>
    <ds:schemaRef ds:uri="http://schemas.microsoft.com/office/infopath/2007/PartnerControls"/>
    <ds:schemaRef ds:uri="522f4305-35ec-47cd-b325-49d3aeea17a1"/>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4e19a5c6-be22-4928-9113-0381b8899962"/>
  </ds:schemaRefs>
</ds:datastoreItem>
</file>

<file path=docMetadata/LabelInfo.xml><?xml version="1.0" encoding="utf-8"?>
<clbl:labelList xmlns:clbl="http://schemas.microsoft.com/office/2020/mipLabelMetadata">
  <clbl:label id="{9ea45dbc-7b72-4abf-a77c-c770a0a8b962}" enabled="0" method="" siteId="{9ea45dbc-7b72-4abf-a77c-c770a0a8b962}" removed="1"/>
</clbl:labelList>
</file>

<file path=docProps/app.xml><?xml version="1.0" encoding="utf-8"?>
<Properties xmlns="http://schemas.openxmlformats.org/officeDocument/2006/extended-properties" xmlns:vt="http://schemas.openxmlformats.org/officeDocument/2006/docPropsVTypes">
  <Template>PROGRESS-Center-2023-Presentation-120123</Template>
  <TotalTime>4717</TotalTime>
  <Words>5818</Words>
  <Application>Microsoft Office PowerPoint</Application>
  <PresentationFormat>Widescreen</PresentationFormat>
  <Paragraphs>582</Paragraphs>
  <Slides>59</Slides>
  <Notes>54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Aptos</vt:lpstr>
      <vt:lpstr>Arial</vt:lpstr>
      <vt:lpstr>Arial Narrow</vt:lpstr>
      <vt:lpstr>Calibri</vt:lpstr>
      <vt:lpstr>Gill Sans MT</vt:lpstr>
      <vt:lpstr>Open Sans</vt:lpstr>
      <vt:lpstr>Times New Roman</vt:lpstr>
      <vt:lpstr>Wingdings</vt:lpstr>
      <vt:lpstr>PROGRESS Center</vt:lpstr>
      <vt:lpstr>1_PROGRESS Center</vt:lpstr>
      <vt:lpstr>2_PROGRESS Center</vt:lpstr>
      <vt:lpstr>Welcome to the Lead IDEA Solution-Based Learning Series</vt:lpstr>
      <vt:lpstr>Virtual Meeting/Conference Recording Notice</vt:lpstr>
      <vt:lpstr>Welcome to the Lead IDEA Solution-Based Learning Series</vt:lpstr>
      <vt:lpstr>Agenda</vt:lpstr>
      <vt:lpstr>Meet the Lead IDEA Presenters</vt:lpstr>
      <vt:lpstr>Today's Norms</vt:lpstr>
      <vt:lpstr>Solution-Based Learning Series Timeline</vt:lpstr>
      <vt:lpstr>Goal</vt:lpstr>
      <vt:lpstr>Who Are We? The Lead IDEA Center</vt:lpstr>
      <vt:lpstr>The IDEA Leadership Essentials</vt:lpstr>
      <vt:lpstr>Goal of Learning Block</vt:lpstr>
      <vt:lpstr>LEA Representative Defined</vt:lpstr>
      <vt:lpstr>Who is most likely to serve as the LEA representative?</vt:lpstr>
      <vt:lpstr>IDEA Foundations:  Legal Responsibilities</vt:lpstr>
      <vt:lpstr>What IDEA Requires of the LEA Representative</vt:lpstr>
      <vt:lpstr>An LEA Representative’s Actions…</vt:lpstr>
      <vt:lpstr>What roles do LEA representatives play in meetings?</vt:lpstr>
      <vt:lpstr>The Principal's Role</vt:lpstr>
      <vt:lpstr>LEA Representative Resources</vt:lpstr>
      <vt:lpstr>Common Obstacles and Challenges</vt:lpstr>
      <vt:lpstr>Common Challenges Leaders Experience as  the LEA Representative</vt:lpstr>
      <vt:lpstr>Common Challenges Leaders Experience as  the LEA Representative (Continued)</vt:lpstr>
      <vt:lpstr>Chat Activity</vt:lpstr>
      <vt:lpstr>Strategies to Address Challenges and Ensure High-Quality IEP Development</vt:lpstr>
      <vt:lpstr>Padlet Activities: Adding a Post</vt:lpstr>
      <vt:lpstr>Where LEA Representative Challenges Can  Be Addressed</vt:lpstr>
      <vt:lpstr>Where LEA Representative Challenges Can  Be Addressed</vt:lpstr>
      <vt:lpstr>Before the IEP Meeting: Preparation Strategies for the LEA Representative</vt:lpstr>
      <vt:lpstr>Meeting Readiness Checklist</vt:lpstr>
      <vt:lpstr>Scenario: Meet Jordan</vt:lpstr>
      <vt:lpstr>Scenario</vt:lpstr>
      <vt:lpstr>IDEA Considerations for Student Transfers</vt:lpstr>
      <vt:lpstr>During the IEP Meeting: Meeting Facilitation Strategies</vt:lpstr>
      <vt:lpstr>Meeting Readiness Checklist</vt:lpstr>
      <vt:lpstr>Scenario: Jordan's Plan</vt:lpstr>
      <vt:lpstr>Slide 37</vt:lpstr>
      <vt:lpstr>After the IEP Meeting: Post-meeting  Follow-Through</vt:lpstr>
      <vt:lpstr>Meeting Readiness Checklist</vt:lpstr>
      <vt:lpstr>Scenario: Jordan's Plan</vt:lpstr>
      <vt:lpstr>Application and Reflection Activity</vt:lpstr>
      <vt:lpstr>Strategies Review </vt:lpstr>
      <vt:lpstr>Scenario and Reflection Activity</vt:lpstr>
      <vt:lpstr>Scenario: Ella Jones</vt:lpstr>
      <vt:lpstr>Scenario: Ella Jones</vt:lpstr>
      <vt:lpstr>Scenario: Ella Jones</vt:lpstr>
      <vt:lpstr>Let's Apply Our Learning to the Scenario</vt:lpstr>
      <vt:lpstr>Meeting Readiness Checklist</vt:lpstr>
      <vt:lpstr>Meeting Readiness Checklist</vt:lpstr>
      <vt:lpstr>Meeting Readiness Checklist</vt:lpstr>
      <vt:lpstr>Closing and Next Steps</vt:lpstr>
      <vt:lpstr>Strategies to Address Challenges: Resources</vt:lpstr>
      <vt:lpstr>Supports to Consider for LEA Representative’s Success </vt:lpstr>
      <vt:lpstr>Solution-Based Learning Series: Next Steps</vt:lpstr>
      <vt:lpstr>Mid-Series Pulse Check Survey</vt:lpstr>
      <vt:lpstr>Certificate Requirements</vt:lpstr>
      <vt:lpstr>What is on your mind? </vt:lpstr>
      <vt:lpstr>Connect With the Lead IDEA Center </vt:lpstr>
      <vt:lpstr>Stay Up to Date on All Lead IDEA Center Happenings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Block 2: You're at the Table—</dc:title>
  <dc:subject>Learning Block 2: You're at the Table—</dc:subject>
  <dc:creator>leadidea@air.org</dc:creator>
  <cp:keywords>PROGRESS Center</cp:keywords>
  <cp:lastModifiedBy>Alavi, Keane</cp:lastModifiedBy>
  <cp:revision>2</cp:revision>
  <cp:lastPrinted>2024-04-08T23:41:07Z</cp:lastPrinted>
  <dcterms:created xsi:type="dcterms:W3CDTF">2024-02-15T01:30:58Z</dcterms:created>
  <dcterms:modified xsi:type="dcterms:W3CDTF">2026-04-13T20:18:48Z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0x01010034908EE476DFA949ADC50D6667EE310E</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